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3"/>
  </p:notesMasterIdLst>
  <p:sldIdLst>
    <p:sldId id="287" r:id="rId5"/>
    <p:sldId id="342" r:id="rId6"/>
    <p:sldId id="258" r:id="rId7"/>
    <p:sldId id="306" r:id="rId8"/>
    <p:sldId id="256" r:id="rId9"/>
    <p:sldId id="268" r:id="rId10"/>
    <p:sldId id="346" r:id="rId11"/>
    <p:sldId id="271" r:id="rId12"/>
    <p:sldId id="272" r:id="rId13"/>
    <p:sldId id="341" r:id="rId14"/>
    <p:sldId id="275" r:id="rId15"/>
    <p:sldId id="363" r:id="rId16"/>
    <p:sldId id="273" r:id="rId17"/>
    <p:sldId id="349" r:id="rId18"/>
    <p:sldId id="355" r:id="rId19"/>
    <p:sldId id="274" r:id="rId20"/>
    <p:sldId id="277" r:id="rId21"/>
    <p:sldId id="33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000000"/>
    <a:srgbClr val="E47452"/>
    <a:srgbClr val="359BC0"/>
    <a:srgbClr val="55C6B4"/>
    <a:srgbClr val="CF4922"/>
    <a:srgbClr val="0F79BE"/>
    <a:srgbClr val="BBBDBF"/>
    <a:srgbClr val="C4E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9" autoAdjust="0"/>
    <p:restoredTop sz="79906" autoAdjust="0"/>
  </p:normalViewPr>
  <p:slideViewPr>
    <p:cSldViewPr snapToGrid="0">
      <p:cViewPr varScale="1">
        <p:scale>
          <a:sx n="70" d="100"/>
          <a:sy n="70" d="100"/>
        </p:scale>
        <p:origin x="476" y="60"/>
      </p:cViewPr>
      <p:guideLst/>
    </p:cSldViewPr>
  </p:slideViewPr>
  <p:notesTextViewPr>
    <p:cViewPr>
      <p:scale>
        <a:sx n="3" d="2"/>
        <a:sy n="3" d="2"/>
      </p:scale>
      <p:origin x="0" y="0"/>
    </p:cViewPr>
  </p:notesTextViewPr>
  <p:sorterViewPr>
    <p:cViewPr>
      <p:scale>
        <a:sx n="80" d="100"/>
        <a:sy n="80" d="100"/>
      </p:scale>
      <p:origin x="0" y="-20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50D7A-A7DB-49AE-9199-818D5B41C9B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548FDF8-0BEE-4C0A-A297-5DE015415455}">
      <dgm:prSet/>
      <dgm:spPr/>
      <dgm:t>
        <a:bodyPr/>
        <a:lstStyle/>
        <a:p>
          <a:pPr>
            <a:lnSpc>
              <a:spcPct val="100000"/>
            </a:lnSpc>
          </a:pPr>
          <a:endParaRPr lang="en-US" dirty="0"/>
        </a:p>
      </dgm:t>
    </dgm:pt>
    <dgm:pt modelId="{C64DC117-FDA0-41EB-BD76-CBEF45134F95}" type="sibTrans" cxnId="{75312190-021E-475F-8790-413DAC510181}">
      <dgm:prSet/>
      <dgm:spPr/>
      <dgm:t>
        <a:bodyPr/>
        <a:lstStyle/>
        <a:p>
          <a:endParaRPr lang="en-US"/>
        </a:p>
      </dgm:t>
    </dgm:pt>
    <dgm:pt modelId="{7317EA77-BCFC-4D26-9D01-8DF3115306A3}" type="parTrans" cxnId="{75312190-021E-475F-8790-413DAC510181}">
      <dgm:prSet/>
      <dgm:spPr/>
      <dgm:t>
        <a:bodyPr/>
        <a:lstStyle/>
        <a:p>
          <a:endParaRPr lang="en-US"/>
        </a:p>
      </dgm:t>
    </dgm:pt>
    <dgm:pt modelId="{C0CB0B1E-3B2A-4B14-874A-7746D3FE8864}" type="pres">
      <dgm:prSet presAssocID="{F3850D7A-A7DB-49AE-9199-818D5B41C9B9}" presName="root" presStyleCnt="0">
        <dgm:presLayoutVars>
          <dgm:dir/>
          <dgm:resizeHandles val="exact"/>
        </dgm:presLayoutVars>
      </dgm:prSet>
      <dgm:spPr/>
    </dgm:pt>
    <dgm:pt modelId="{4164F62E-E96E-4B83-8D21-8A43ED9E82D2}" type="pres">
      <dgm:prSet presAssocID="{2548FDF8-0BEE-4C0A-A297-5DE015415455}" presName="compNode" presStyleCnt="0"/>
      <dgm:spPr/>
    </dgm:pt>
    <dgm:pt modelId="{0767D294-529A-461F-B7B6-7CA0028D9747}" type="pres">
      <dgm:prSet presAssocID="{2548FDF8-0BEE-4C0A-A297-5DE015415455}"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962451B6-C9F5-4B4C-ABDF-50589D54CFBE}" type="pres">
      <dgm:prSet presAssocID="{2548FDF8-0BEE-4C0A-A297-5DE015415455}" presName="spaceRect" presStyleCnt="0"/>
      <dgm:spPr/>
    </dgm:pt>
    <dgm:pt modelId="{CB44EAF3-956A-4F06-91D9-DD081C567015}" type="pres">
      <dgm:prSet presAssocID="{2548FDF8-0BEE-4C0A-A297-5DE015415455}" presName="textRect" presStyleLbl="revTx" presStyleIdx="0" presStyleCnt="1">
        <dgm:presLayoutVars>
          <dgm:chMax val="1"/>
          <dgm:chPref val="1"/>
        </dgm:presLayoutVars>
      </dgm:prSet>
      <dgm:spPr/>
    </dgm:pt>
  </dgm:ptLst>
  <dgm:cxnLst>
    <dgm:cxn modelId="{D1908E03-D4F4-4B93-BB47-734923F64CB2}" type="presOf" srcId="{F3850D7A-A7DB-49AE-9199-818D5B41C9B9}" destId="{C0CB0B1E-3B2A-4B14-874A-7746D3FE8864}" srcOrd="0" destOrd="0" presId="urn:microsoft.com/office/officeart/2018/2/layout/IconLabelList"/>
    <dgm:cxn modelId="{2B1C4253-4521-4AC1-B0D7-B55177367309}" type="presOf" srcId="{2548FDF8-0BEE-4C0A-A297-5DE015415455}" destId="{CB44EAF3-956A-4F06-91D9-DD081C567015}" srcOrd="0" destOrd="0" presId="urn:microsoft.com/office/officeart/2018/2/layout/IconLabelList"/>
    <dgm:cxn modelId="{75312190-021E-475F-8790-413DAC510181}" srcId="{F3850D7A-A7DB-49AE-9199-818D5B41C9B9}" destId="{2548FDF8-0BEE-4C0A-A297-5DE015415455}" srcOrd="0" destOrd="0" parTransId="{7317EA77-BCFC-4D26-9D01-8DF3115306A3}" sibTransId="{C64DC117-FDA0-41EB-BD76-CBEF45134F95}"/>
    <dgm:cxn modelId="{4C397810-D5A7-4C02-BA3E-63E2FED2AD32}" type="presParOf" srcId="{C0CB0B1E-3B2A-4B14-874A-7746D3FE8864}" destId="{4164F62E-E96E-4B83-8D21-8A43ED9E82D2}" srcOrd="0" destOrd="0" presId="urn:microsoft.com/office/officeart/2018/2/layout/IconLabelList"/>
    <dgm:cxn modelId="{42B102C0-C559-4E18-A379-2C8FE9B97B68}" type="presParOf" srcId="{4164F62E-E96E-4B83-8D21-8A43ED9E82D2}" destId="{0767D294-529A-461F-B7B6-7CA0028D9747}" srcOrd="0" destOrd="0" presId="urn:microsoft.com/office/officeart/2018/2/layout/IconLabelList"/>
    <dgm:cxn modelId="{E90EB84A-E228-42B8-B9CF-B9109B3DE43E}" type="presParOf" srcId="{4164F62E-E96E-4B83-8D21-8A43ED9E82D2}" destId="{962451B6-C9F5-4B4C-ABDF-50589D54CFBE}" srcOrd="1" destOrd="0" presId="urn:microsoft.com/office/officeart/2018/2/layout/IconLabelList"/>
    <dgm:cxn modelId="{250B6F5A-4FB8-4330-8904-C59F279D50FF}" type="presParOf" srcId="{4164F62E-E96E-4B83-8D21-8A43ED9E82D2}" destId="{CB44EAF3-956A-4F06-91D9-DD081C56701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50D7A-A7DB-49AE-9199-818D5B41C9B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548FDF8-0BEE-4C0A-A297-5DE015415455}">
      <dgm:prSet/>
      <dgm:spPr/>
      <dgm:t>
        <a:bodyPr/>
        <a:lstStyle/>
        <a:p>
          <a:endParaRPr lang="en-US" dirty="0"/>
        </a:p>
      </dgm:t>
    </dgm:pt>
    <dgm:pt modelId="{7317EA77-BCFC-4D26-9D01-8DF3115306A3}" type="parTrans" cxnId="{75312190-021E-475F-8790-413DAC510181}">
      <dgm:prSet/>
      <dgm:spPr/>
      <dgm:t>
        <a:bodyPr/>
        <a:lstStyle/>
        <a:p>
          <a:endParaRPr lang="en-US"/>
        </a:p>
      </dgm:t>
    </dgm:pt>
    <dgm:pt modelId="{C64DC117-FDA0-41EB-BD76-CBEF45134F95}" type="sibTrans" cxnId="{75312190-021E-475F-8790-413DAC510181}">
      <dgm:prSet/>
      <dgm:spPr/>
      <dgm:t>
        <a:bodyPr/>
        <a:lstStyle/>
        <a:p>
          <a:endParaRPr lang="en-US"/>
        </a:p>
      </dgm:t>
    </dgm:pt>
    <dgm:pt modelId="{C74E09B5-9FE8-4A17-BA00-06CD4221A648}">
      <dgm:prSet/>
      <dgm:spPr/>
      <dgm:t>
        <a:bodyPr/>
        <a:lstStyle/>
        <a:p>
          <a:r>
            <a:rPr lang="en-GB"/>
            <a:t>Questions?</a:t>
          </a:r>
          <a:endParaRPr lang="en-US"/>
        </a:p>
      </dgm:t>
    </dgm:pt>
    <dgm:pt modelId="{DD861918-F8B4-45F2-917A-543044638221}" type="parTrans" cxnId="{3EAD57F4-272E-4712-B4AA-336CE294C19D}">
      <dgm:prSet/>
      <dgm:spPr/>
      <dgm:t>
        <a:bodyPr/>
        <a:lstStyle/>
        <a:p>
          <a:endParaRPr lang="en-US"/>
        </a:p>
      </dgm:t>
    </dgm:pt>
    <dgm:pt modelId="{4EA9E7BE-A11D-4A0F-918E-4D270B33EB2D}" type="sibTrans" cxnId="{3EAD57F4-272E-4712-B4AA-336CE294C19D}">
      <dgm:prSet/>
      <dgm:spPr/>
      <dgm:t>
        <a:bodyPr/>
        <a:lstStyle/>
        <a:p>
          <a:endParaRPr lang="en-US"/>
        </a:p>
      </dgm:t>
    </dgm:pt>
    <dgm:pt modelId="{C0CB0B1E-3B2A-4B14-874A-7746D3FE8864}" type="pres">
      <dgm:prSet presAssocID="{F3850D7A-A7DB-49AE-9199-818D5B41C9B9}" presName="root" presStyleCnt="0">
        <dgm:presLayoutVars>
          <dgm:dir/>
          <dgm:resizeHandles val="exact"/>
        </dgm:presLayoutVars>
      </dgm:prSet>
      <dgm:spPr/>
    </dgm:pt>
    <dgm:pt modelId="{4164F62E-E96E-4B83-8D21-8A43ED9E82D2}" type="pres">
      <dgm:prSet presAssocID="{2548FDF8-0BEE-4C0A-A297-5DE015415455}" presName="compNode" presStyleCnt="0"/>
      <dgm:spPr/>
    </dgm:pt>
    <dgm:pt modelId="{0767D294-529A-461F-B7B6-7CA0028D9747}" type="pres">
      <dgm:prSet presAssocID="{2548FDF8-0BEE-4C0A-A297-5DE0154154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962451B6-C9F5-4B4C-ABDF-50589D54CFBE}" type="pres">
      <dgm:prSet presAssocID="{2548FDF8-0BEE-4C0A-A297-5DE015415455}" presName="spaceRect" presStyleCnt="0"/>
      <dgm:spPr/>
    </dgm:pt>
    <dgm:pt modelId="{CB44EAF3-956A-4F06-91D9-DD081C567015}" type="pres">
      <dgm:prSet presAssocID="{2548FDF8-0BEE-4C0A-A297-5DE015415455}" presName="textRect" presStyleLbl="revTx" presStyleIdx="0" presStyleCnt="2">
        <dgm:presLayoutVars>
          <dgm:chMax val="1"/>
          <dgm:chPref val="1"/>
        </dgm:presLayoutVars>
      </dgm:prSet>
      <dgm:spPr/>
    </dgm:pt>
    <dgm:pt modelId="{7462642F-92E8-4F01-BDA0-BECF7F1C8971}" type="pres">
      <dgm:prSet presAssocID="{C64DC117-FDA0-41EB-BD76-CBEF45134F95}" presName="sibTrans" presStyleCnt="0"/>
      <dgm:spPr/>
    </dgm:pt>
    <dgm:pt modelId="{75195C9A-24A2-4AB6-9AA0-E9FEAA323899}" type="pres">
      <dgm:prSet presAssocID="{C74E09B5-9FE8-4A17-BA00-06CD4221A648}" presName="compNode" presStyleCnt="0"/>
      <dgm:spPr/>
    </dgm:pt>
    <dgm:pt modelId="{BFCE7FF8-826C-47CD-8D10-AC810BDC5B65}" type="pres">
      <dgm:prSet presAssocID="{C74E09B5-9FE8-4A17-BA00-06CD4221A6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C227143D-B6AC-451F-84C4-6BD1344A029B}" type="pres">
      <dgm:prSet presAssocID="{C74E09B5-9FE8-4A17-BA00-06CD4221A648}" presName="spaceRect" presStyleCnt="0"/>
      <dgm:spPr/>
    </dgm:pt>
    <dgm:pt modelId="{8F8E3281-051F-40AD-A9B6-DFA24A491F2E}" type="pres">
      <dgm:prSet presAssocID="{C74E09B5-9FE8-4A17-BA00-06CD4221A648}" presName="textRect" presStyleLbl="revTx" presStyleIdx="1" presStyleCnt="2">
        <dgm:presLayoutVars>
          <dgm:chMax val="1"/>
          <dgm:chPref val="1"/>
        </dgm:presLayoutVars>
      </dgm:prSet>
      <dgm:spPr/>
    </dgm:pt>
  </dgm:ptLst>
  <dgm:cxnLst>
    <dgm:cxn modelId="{D1908E03-D4F4-4B93-BB47-734923F64CB2}" type="presOf" srcId="{F3850D7A-A7DB-49AE-9199-818D5B41C9B9}" destId="{C0CB0B1E-3B2A-4B14-874A-7746D3FE8864}" srcOrd="0" destOrd="0" presId="urn:microsoft.com/office/officeart/2018/2/layout/IconLabelList"/>
    <dgm:cxn modelId="{2B1C4253-4521-4AC1-B0D7-B55177367309}" type="presOf" srcId="{2548FDF8-0BEE-4C0A-A297-5DE015415455}" destId="{CB44EAF3-956A-4F06-91D9-DD081C567015}" srcOrd="0" destOrd="0" presId="urn:microsoft.com/office/officeart/2018/2/layout/IconLabelList"/>
    <dgm:cxn modelId="{75312190-021E-475F-8790-413DAC510181}" srcId="{F3850D7A-A7DB-49AE-9199-818D5B41C9B9}" destId="{2548FDF8-0BEE-4C0A-A297-5DE015415455}" srcOrd="0" destOrd="0" parTransId="{7317EA77-BCFC-4D26-9D01-8DF3115306A3}" sibTransId="{C64DC117-FDA0-41EB-BD76-CBEF45134F95}"/>
    <dgm:cxn modelId="{DE1C48F2-9AE0-4B9E-82D3-D63E6FCF1FC1}" type="presOf" srcId="{C74E09B5-9FE8-4A17-BA00-06CD4221A648}" destId="{8F8E3281-051F-40AD-A9B6-DFA24A491F2E}" srcOrd="0" destOrd="0" presId="urn:microsoft.com/office/officeart/2018/2/layout/IconLabelList"/>
    <dgm:cxn modelId="{3EAD57F4-272E-4712-B4AA-336CE294C19D}" srcId="{F3850D7A-A7DB-49AE-9199-818D5B41C9B9}" destId="{C74E09B5-9FE8-4A17-BA00-06CD4221A648}" srcOrd="1" destOrd="0" parTransId="{DD861918-F8B4-45F2-917A-543044638221}" sibTransId="{4EA9E7BE-A11D-4A0F-918E-4D270B33EB2D}"/>
    <dgm:cxn modelId="{4C397810-D5A7-4C02-BA3E-63E2FED2AD32}" type="presParOf" srcId="{C0CB0B1E-3B2A-4B14-874A-7746D3FE8864}" destId="{4164F62E-E96E-4B83-8D21-8A43ED9E82D2}" srcOrd="0" destOrd="0" presId="urn:microsoft.com/office/officeart/2018/2/layout/IconLabelList"/>
    <dgm:cxn modelId="{42B102C0-C559-4E18-A379-2C8FE9B97B68}" type="presParOf" srcId="{4164F62E-E96E-4B83-8D21-8A43ED9E82D2}" destId="{0767D294-529A-461F-B7B6-7CA0028D9747}" srcOrd="0" destOrd="0" presId="urn:microsoft.com/office/officeart/2018/2/layout/IconLabelList"/>
    <dgm:cxn modelId="{E90EB84A-E228-42B8-B9CF-B9109B3DE43E}" type="presParOf" srcId="{4164F62E-E96E-4B83-8D21-8A43ED9E82D2}" destId="{962451B6-C9F5-4B4C-ABDF-50589D54CFBE}" srcOrd="1" destOrd="0" presId="urn:microsoft.com/office/officeart/2018/2/layout/IconLabelList"/>
    <dgm:cxn modelId="{250B6F5A-4FB8-4330-8904-C59F279D50FF}" type="presParOf" srcId="{4164F62E-E96E-4B83-8D21-8A43ED9E82D2}" destId="{CB44EAF3-956A-4F06-91D9-DD081C567015}" srcOrd="2" destOrd="0" presId="urn:microsoft.com/office/officeart/2018/2/layout/IconLabelList"/>
    <dgm:cxn modelId="{C1A9FDCF-7E6A-4AB9-9225-EE623FEFC4D5}" type="presParOf" srcId="{C0CB0B1E-3B2A-4B14-874A-7746D3FE8864}" destId="{7462642F-92E8-4F01-BDA0-BECF7F1C8971}" srcOrd="1" destOrd="0" presId="urn:microsoft.com/office/officeart/2018/2/layout/IconLabelList"/>
    <dgm:cxn modelId="{0BB49354-AE0D-4B36-AFDA-731A0EC03DFF}" type="presParOf" srcId="{C0CB0B1E-3B2A-4B14-874A-7746D3FE8864}" destId="{75195C9A-24A2-4AB6-9AA0-E9FEAA323899}" srcOrd="2" destOrd="0" presId="urn:microsoft.com/office/officeart/2018/2/layout/IconLabelList"/>
    <dgm:cxn modelId="{018DCC35-A516-4C12-BF31-84D00A2F3FAD}" type="presParOf" srcId="{75195C9A-24A2-4AB6-9AA0-E9FEAA323899}" destId="{BFCE7FF8-826C-47CD-8D10-AC810BDC5B65}" srcOrd="0" destOrd="0" presId="urn:microsoft.com/office/officeart/2018/2/layout/IconLabelList"/>
    <dgm:cxn modelId="{D8411E52-25BB-4E7D-A020-7640C5CE4332}" type="presParOf" srcId="{75195C9A-24A2-4AB6-9AA0-E9FEAA323899}" destId="{C227143D-B6AC-451F-84C4-6BD1344A029B}" srcOrd="1" destOrd="0" presId="urn:microsoft.com/office/officeart/2018/2/layout/IconLabelList"/>
    <dgm:cxn modelId="{C22D99B8-4986-4D16-8FA0-774CB2B59DFD}" type="presParOf" srcId="{75195C9A-24A2-4AB6-9AA0-E9FEAA323899}" destId="{8F8E3281-051F-40AD-A9B6-DFA24A491F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D294-529A-461F-B7B6-7CA0028D9747}">
      <dsp:nvSpPr>
        <dsp:cNvPr id="0" name=""/>
        <dsp:cNvSpPr/>
      </dsp:nvSpPr>
      <dsp:spPr>
        <a:xfrm>
          <a:off x="978645" y="171326"/>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4EAF3-956A-4F06-91D9-DD081C567015}">
      <dsp:nvSpPr>
        <dsp:cNvPr id="0" name=""/>
        <dsp:cNvSpPr/>
      </dsp:nvSpPr>
      <dsp:spPr>
        <a:xfrm>
          <a:off x="7208" y="2168673"/>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endParaRPr lang="en-US" sz="4900" kern="1200" dirty="0"/>
        </a:p>
      </dsp:txBody>
      <dsp:txXfrm>
        <a:off x="7208" y="2168673"/>
        <a:ext cx="353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D294-529A-461F-B7B6-7CA0028D9747}">
      <dsp:nvSpPr>
        <dsp:cNvPr id="0" name=""/>
        <dsp:cNvSpPr/>
      </dsp:nvSpPr>
      <dsp:spPr>
        <a:xfrm>
          <a:off x="1129921" y="67134"/>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4EAF3-956A-4F06-91D9-DD081C567015}">
      <dsp:nvSpPr>
        <dsp:cNvPr id="0" name=""/>
        <dsp:cNvSpPr/>
      </dsp:nvSpPr>
      <dsp:spPr>
        <a:xfrm>
          <a:off x="50203" y="2272865"/>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endParaRPr lang="en-US" sz="5000" kern="1200" dirty="0"/>
        </a:p>
      </dsp:txBody>
      <dsp:txXfrm>
        <a:off x="50203" y="2272865"/>
        <a:ext cx="3926250" cy="720000"/>
      </dsp:txXfrm>
    </dsp:sp>
    <dsp:sp modelId="{BFCE7FF8-826C-47CD-8D10-AC810BDC5B65}">
      <dsp:nvSpPr>
        <dsp:cNvPr id="0" name=""/>
        <dsp:cNvSpPr/>
      </dsp:nvSpPr>
      <dsp:spPr>
        <a:xfrm>
          <a:off x="5743265" y="67134"/>
          <a:ext cx="1766812" cy="1766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E3281-051F-40AD-A9B6-DFA24A491F2E}">
      <dsp:nvSpPr>
        <dsp:cNvPr id="0" name=""/>
        <dsp:cNvSpPr/>
      </dsp:nvSpPr>
      <dsp:spPr>
        <a:xfrm>
          <a:off x="4663546" y="2272865"/>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GB" sz="5000" kern="1200"/>
            <a:t>Questions?</a:t>
          </a:r>
          <a:endParaRPr lang="en-US" sz="5000" kern="1200"/>
        </a:p>
      </dsp:txBody>
      <dsp:txXfrm>
        <a:off x="4663546" y="2272865"/>
        <a:ext cx="392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30/08/2023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16/j.jastp.2015.01.00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16/j.jastp.2015.01.00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area uses many areas you may have covered in your physics undergraduate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Electricity &amp; magnetism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Waves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Dynamics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Thermodynamics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Optics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Quantum physics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Chemistry</a:t>
            </a:r>
          </a:p>
        </p:txBody>
      </p:sp>
      <p:sp>
        <p:nvSpPr>
          <p:cNvPr id="4" name="Slide Number Placeholder 3"/>
          <p:cNvSpPr>
            <a:spLocks noGrp="1"/>
          </p:cNvSpPr>
          <p:nvPr>
            <p:ph type="sldNum" sz="quarter" idx="5"/>
          </p:nvPr>
        </p:nvSpPr>
        <p:spPr/>
        <p:txBody>
          <a:bodyPr/>
          <a:lstStyle/>
          <a:p>
            <a:fld id="{D262B7FA-AB46-4993-BA79-F306F77A2046}" type="slidenum">
              <a:rPr lang="en-GB" smtClean="0"/>
              <a:t>1</a:t>
            </a:fld>
            <a:endParaRPr lang="en-GB"/>
          </a:p>
        </p:txBody>
      </p:sp>
    </p:spTree>
    <p:extLst>
      <p:ext uri="{BB962C8B-B14F-4D97-AF65-F5344CB8AC3E}">
        <p14:creationId xmlns:p14="http://schemas.microsoft.com/office/powerpoint/2010/main" val="50356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D80017-FBE4-4F2F-A320-002E1D843746}" type="slidenum">
              <a:rPr lang="en-GB" smtClean="0"/>
              <a:t>12</a:t>
            </a:fld>
            <a:endParaRPr lang="en-GB"/>
          </a:p>
        </p:txBody>
      </p:sp>
    </p:spTree>
    <p:extLst>
      <p:ext uri="{BB962C8B-B14F-4D97-AF65-F5344CB8AC3E}">
        <p14:creationId xmlns:p14="http://schemas.microsoft.com/office/powerpoint/2010/main" val="191158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 Kelly (Leeds) PhD thesis: p65 for table on left, p48 for table on top right</a:t>
            </a:r>
          </a:p>
        </p:txBody>
      </p:sp>
      <p:sp>
        <p:nvSpPr>
          <p:cNvPr id="4" name="Slide Number Placeholder 3"/>
          <p:cNvSpPr>
            <a:spLocks noGrp="1"/>
          </p:cNvSpPr>
          <p:nvPr>
            <p:ph type="sldNum" sz="quarter" idx="10"/>
          </p:nvPr>
        </p:nvSpPr>
        <p:spPr/>
        <p:txBody>
          <a:bodyPr/>
          <a:lstStyle/>
          <a:p>
            <a:fld id="{4CD80017-FBE4-4F2F-A320-002E1D843746}" type="slidenum">
              <a:rPr lang="en-GB" smtClean="0"/>
              <a:t>13</a:t>
            </a:fld>
            <a:endParaRPr lang="en-GB"/>
          </a:p>
        </p:txBody>
      </p:sp>
    </p:spTree>
    <p:extLst>
      <p:ext uri="{BB962C8B-B14F-4D97-AF65-F5344CB8AC3E}">
        <p14:creationId xmlns:p14="http://schemas.microsoft.com/office/powerpoint/2010/main" val="334820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Burrell et al 2015 </a:t>
            </a:r>
            <a:r>
              <a:rPr lang="en-GB" dirty="0">
                <a:hlinkClick r:id="rId3" tooltip="Persistent link using digital object identifier"/>
              </a:rPr>
              <a:t>https://doi.org/10.1016/j.jastp.2015.01.004</a:t>
            </a:r>
            <a:r>
              <a:rPr lang="en-GB" dirty="0"/>
              <a:t>. Photoelectron heating not in many models but in GITM. </a:t>
            </a:r>
            <a:r>
              <a:rPr lang="en-US" dirty="0"/>
              <a:t>Formally, GITM defines the photoelectron heating as the difference between the total absorption and the ionization rates, multiplied by an efficiency term. Photoelectrons expend much of their energy during photoionization of neutral particles, though they also transfer heat through collisions with ambient electrons and neutral particles.</a:t>
            </a:r>
            <a:endParaRPr lang="en-GB" dirty="0"/>
          </a:p>
        </p:txBody>
      </p:sp>
      <p:sp>
        <p:nvSpPr>
          <p:cNvPr id="4" name="Slide Number Placeholder 3"/>
          <p:cNvSpPr>
            <a:spLocks noGrp="1"/>
          </p:cNvSpPr>
          <p:nvPr>
            <p:ph type="sldNum" sz="quarter" idx="5"/>
          </p:nvPr>
        </p:nvSpPr>
        <p:spPr/>
        <p:txBody>
          <a:bodyPr/>
          <a:lstStyle/>
          <a:p>
            <a:fld id="{4CD80017-FBE4-4F2F-A320-002E1D843746}" type="slidenum">
              <a:rPr lang="en-GB" smtClean="0"/>
              <a:t>14</a:t>
            </a:fld>
            <a:endParaRPr lang="en-GB"/>
          </a:p>
        </p:txBody>
      </p:sp>
    </p:spTree>
    <p:extLst>
      <p:ext uri="{BB962C8B-B14F-4D97-AF65-F5344CB8AC3E}">
        <p14:creationId xmlns:p14="http://schemas.microsoft.com/office/powerpoint/2010/main" val="377146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Burrell et al 2015 </a:t>
            </a:r>
            <a:r>
              <a:rPr lang="en-GB" dirty="0">
                <a:hlinkClick r:id="rId3" tooltip="Persistent link using digital object identifier"/>
              </a:rPr>
              <a:t>https://doi.org/10.1016/j.jastp.2015.01.004</a:t>
            </a:r>
            <a:endParaRPr lang="en-GB" dirty="0"/>
          </a:p>
        </p:txBody>
      </p:sp>
      <p:sp>
        <p:nvSpPr>
          <p:cNvPr id="4" name="Slide Number Placeholder 3"/>
          <p:cNvSpPr>
            <a:spLocks noGrp="1"/>
          </p:cNvSpPr>
          <p:nvPr>
            <p:ph type="sldNum" sz="quarter" idx="5"/>
          </p:nvPr>
        </p:nvSpPr>
        <p:spPr/>
        <p:txBody>
          <a:bodyPr/>
          <a:lstStyle/>
          <a:p>
            <a:fld id="{4CD80017-FBE4-4F2F-A320-002E1D843746}" type="slidenum">
              <a:rPr lang="en-GB" smtClean="0"/>
              <a:t>16</a:t>
            </a:fld>
            <a:endParaRPr lang="en-GB"/>
          </a:p>
        </p:txBody>
      </p:sp>
    </p:spTree>
    <p:extLst>
      <p:ext uri="{BB962C8B-B14F-4D97-AF65-F5344CB8AC3E}">
        <p14:creationId xmlns:p14="http://schemas.microsoft.com/office/powerpoint/2010/main" val="84004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D80017-FBE4-4F2F-A320-002E1D843746}" type="slidenum">
              <a:rPr lang="en-GB" smtClean="0"/>
              <a:t>17</a:t>
            </a:fld>
            <a:endParaRPr lang="en-GB"/>
          </a:p>
        </p:txBody>
      </p:sp>
    </p:spTree>
    <p:extLst>
      <p:ext uri="{BB962C8B-B14F-4D97-AF65-F5344CB8AC3E}">
        <p14:creationId xmlns:p14="http://schemas.microsoft.com/office/powerpoint/2010/main" val="4374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Above are 2 plots of the height dependence of atmospheric temperature on the left and density on the right according to the NRLMSISE-00 model (Doornbos, 2011).</a:t>
            </a:r>
          </a:p>
          <a:p>
            <a:r>
              <a:rPr lang="en-GB" dirty="0"/>
              <a:t>The region 100-300 km is too high for rockets and too low for satellites and consequently poorly measured.</a:t>
            </a:r>
          </a:p>
          <a:p>
            <a:r>
              <a:rPr lang="en-GB" dirty="0"/>
              <a:t>It is a critical region that couples the effects of Space Weather from above to the meteorological weather system underneath.</a:t>
            </a:r>
          </a:p>
          <a:p>
            <a:r>
              <a:rPr lang="en-GB" dirty="0"/>
              <a:t>An indication of the problem is the set of 5 models simulations of the global temperature at 120km altitude shown below.</a:t>
            </a:r>
          </a:p>
          <a:p>
            <a:r>
              <a:rPr lang="en-GB" dirty="0"/>
              <a:t>The JB2006 model is a semi-empirical global model used for satellite orbit prediction; and is highly simplified in the </a:t>
            </a:r>
            <a:r>
              <a:rPr lang="en-GB" dirty="0" err="1"/>
              <a:t>ignorosphere</a:t>
            </a:r>
            <a:r>
              <a:rPr lang="en-GB" dirty="0"/>
              <a:t> altitude range. This may be acceptable for satellites, but not for tracking space debris.</a:t>
            </a:r>
          </a:p>
          <a:p>
            <a:endParaRPr lang="en-GB" dirty="0"/>
          </a:p>
          <a:p>
            <a:r>
              <a:rPr lang="en-GB" dirty="0"/>
              <a:t>Emmert et al. (2004) solar radiation pressure</a:t>
            </a:r>
            <a:r>
              <a:rPr lang="en-GB" baseline="0" dirty="0"/>
              <a:t> ~ atmospheric drag above ~800 km (solar max) and ~ 500 km (solar min)</a:t>
            </a:r>
            <a:endParaRPr lang="en-GB" dirty="0"/>
          </a:p>
        </p:txBody>
      </p:sp>
      <p:sp>
        <p:nvSpPr>
          <p:cNvPr id="4" name="Slide Number Placeholder 3"/>
          <p:cNvSpPr>
            <a:spLocks noGrp="1"/>
          </p:cNvSpPr>
          <p:nvPr>
            <p:ph type="sldNum" sz="quarter" idx="10"/>
          </p:nvPr>
        </p:nvSpPr>
        <p:spPr/>
        <p:txBody>
          <a:bodyPr/>
          <a:lstStyle/>
          <a:p>
            <a:fld id="{F1F5DE94-A1A5-44C3-A5A9-A2F8D8EFD581}" type="slidenum">
              <a:rPr lang="en-GB" smtClean="0"/>
              <a:t>3</a:t>
            </a:fld>
            <a:endParaRPr lang="en-GB"/>
          </a:p>
        </p:txBody>
      </p:sp>
    </p:spTree>
    <p:extLst>
      <p:ext uri="{BB962C8B-B14F-4D97-AF65-F5344CB8AC3E}">
        <p14:creationId xmlns:p14="http://schemas.microsoft.com/office/powerpoint/2010/main" val="232451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sliver of atmosphere surrounds Earth – Re = 6370 km </a:t>
            </a:r>
          </a:p>
          <a:p>
            <a:r>
              <a:rPr lang="en-GB" dirty="0"/>
              <a:t>500 km atmosphere layer ~ 8% Re</a:t>
            </a:r>
          </a:p>
          <a:p>
            <a:r>
              <a:rPr lang="en-GB" dirty="0"/>
              <a:t>300 km atmosphere layer ~ 5% Re</a:t>
            </a:r>
          </a:p>
        </p:txBody>
      </p:sp>
      <p:sp>
        <p:nvSpPr>
          <p:cNvPr id="4" name="Slide Number Placeholder 3"/>
          <p:cNvSpPr>
            <a:spLocks noGrp="1"/>
          </p:cNvSpPr>
          <p:nvPr>
            <p:ph type="sldNum" sz="quarter" idx="5"/>
          </p:nvPr>
        </p:nvSpPr>
        <p:spPr/>
        <p:txBody>
          <a:bodyPr/>
          <a:lstStyle/>
          <a:p>
            <a:fld id="{4CD80017-FBE4-4F2F-A320-002E1D843746}" type="slidenum">
              <a:rPr lang="en-GB" smtClean="0"/>
              <a:t>4</a:t>
            </a:fld>
            <a:endParaRPr lang="en-GB"/>
          </a:p>
        </p:txBody>
      </p:sp>
    </p:spTree>
    <p:extLst>
      <p:ext uri="{BB962C8B-B14F-4D97-AF65-F5344CB8AC3E}">
        <p14:creationId xmlns:p14="http://schemas.microsoft.com/office/powerpoint/2010/main" val="18584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D80017-FBE4-4F2F-A320-002E1D843746}" type="slidenum">
              <a:rPr lang="en-GB" smtClean="0"/>
              <a:t>5</a:t>
            </a:fld>
            <a:endParaRPr lang="en-GB"/>
          </a:p>
        </p:txBody>
      </p:sp>
    </p:spTree>
    <p:extLst>
      <p:ext uri="{BB962C8B-B14F-4D97-AF65-F5344CB8AC3E}">
        <p14:creationId xmlns:p14="http://schemas.microsoft.com/office/powerpoint/2010/main" val="187491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https://doi.org/10.17226/13060</a:t>
            </a:r>
          </a:p>
        </p:txBody>
      </p:sp>
      <p:sp>
        <p:nvSpPr>
          <p:cNvPr id="4" name="Slide Number Placeholder 3"/>
          <p:cNvSpPr>
            <a:spLocks noGrp="1"/>
          </p:cNvSpPr>
          <p:nvPr>
            <p:ph type="sldNum" sz="quarter" idx="5"/>
          </p:nvPr>
        </p:nvSpPr>
        <p:spPr/>
        <p:txBody>
          <a:bodyPr/>
          <a:lstStyle/>
          <a:p>
            <a:fld id="{4CD80017-FBE4-4F2F-A320-002E1D843746}" type="slidenum">
              <a:rPr lang="en-GB" smtClean="0"/>
              <a:t>6</a:t>
            </a:fld>
            <a:endParaRPr lang="en-GB"/>
          </a:p>
        </p:txBody>
      </p:sp>
    </p:spTree>
    <p:extLst>
      <p:ext uri="{BB962C8B-B14F-4D97-AF65-F5344CB8AC3E}">
        <p14:creationId xmlns:p14="http://schemas.microsoft.com/office/powerpoint/2010/main" val="229162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graphic depicts Earth's upper atmosphere. It shows at the bottom a partial Earth globe with the Troposphere, Stratosphere, Mesosphere, Thermosphere layers </a:t>
            </a:r>
            <a:r>
              <a:rPr lang="en-GB" dirty="0" err="1"/>
              <a:t>labeled</a:t>
            </a:r>
            <a:r>
              <a:rPr lang="en-GB" dirty="0"/>
              <a:t> rising above, the temperature difference as you increase in altitude from Earth for both solar minimum and solar maximum periods, the atmospheric penetration of the various spectral wavelengths entering the atmospheric system, the density of oxygen, nitrogen and carbon dioxide as you increase in altitude from the Earth, and the approximate height within the ionosphere of the D, E and F levels. Above all this is a partial Sun globe. Credit: John Emmert/Naval Research Lab</a:t>
            </a:r>
          </a:p>
        </p:txBody>
      </p:sp>
      <p:sp>
        <p:nvSpPr>
          <p:cNvPr id="4" name="Slide Number Placeholder 3"/>
          <p:cNvSpPr>
            <a:spLocks noGrp="1"/>
          </p:cNvSpPr>
          <p:nvPr>
            <p:ph type="sldNum" sz="quarter" idx="5"/>
          </p:nvPr>
        </p:nvSpPr>
        <p:spPr/>
        <p:txBody>
          <a:bodyPr/>
          <a:lstStyle/>
          <a:p>
            <a:fld id="{4CD80017-FBE4-4F2F-A320-002E1D843746}" type="slidenum">
              <a:rPr lang="en-GB" smtClean="0"/>
              <a:t>8</a:t>
            </a:fld>
            <a:endParaRPr lang="en-GB"/>
          </a:p>
        </p:txBody>
      </p:sp>
    </p:spTree>
    <p:extLst>
      <p:ext uri="{BB962C8B-B14F-4D97-AF65-F5344CB8AC3E}">
        <p14:creationId xmlns:p14="http://schemas.microsoft.com/office/powerpoint/2010/main" val="135687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 from solar photons: EUV is around 10-122 nm; FUV is around 122-200 nm</a:t>
            </a:r>
          </a:p>
        </p:txBody>
      </p:sp>
      <p:sp>
        <p:nvSpPr>
          <p:cNvPr id="4" name="Slide Number Placeholder 3"/>
          <p:cNvSpPr>
            <a:spLocks noGrp="1"/>
          </p:cNvSpPr>
          <p:nvPr>
            <p:ph type="sldNum" sz="quarter" idx="5"/>
          </p:nvPr>
        </p:nvSpPr>
        <p:spPr/>
        <p:txBody>
          <a:bodyPr/>
          <a:lstStyle/>
          <a:p>
            <a:fld id="{4CD80017-FBE4-4F2F-A320-002E1D843746}" type="slidenum">
              <a:rPr lang="en-GB" smtClean="0"/>
              <a:t>9</a:t>
            </a:fld>
            <a:endParaRPr lang="en-GB"/>
          </a:p>
        </p:txBody>
      </p:sp>
    </p:spTree>
    <p:extLst>
      <p:ext uri="{BB962C8B-B14F-4D97-AF65-F5344CB8AC3E}">
        <p14:creationId xmlns:p14="http://schemas.microsoft.com/office/powerpoint/2010/main" val="358708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D80017-FBE4-4F2F-A320-002E1D843746}" type="slidenum">
              <a:rPr lang="en-GB" smtClean="0"/>
              <a:t>10</a:t>
            </a:fld>
            <a:endParaRPr lang="en-GB"/>
          </a:p>
        </p:txBody>
      </p:sp>
    </p:spTree>
    <p:extLst>
      <p:ext uri="{BB962C8B-B14F-4D97-AF65-F5344CB8AC3E}">
        <p14:creationId xmlns:p14="http://schemas.microsoft.com/office/powerpoint/2010/main" val="357717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does adiabatic mean?</a:t>
            </a:r>
          </a:p>
          <a:p>
            <a:r>
              <a:rPr lang="en-GB" err="1"/>
              <a:t>dU</a:t>
            </a:r>
            <a:r>
              <a:rPr lang="en-GB"/>
              <a:t> = </a:t>
            </a:r>
            <a:r>
              <a:rPr lang="en-GB" err="1"/>
              <a:t>dW</a:t>
            </a:r>
            <a:r>
              <a:rPr lang="en-GB"/>
              <a:t> + </a:t>
            </a:r>
            <a:r>
              <a:rPr lang="en-GB" err="1"/>
              <a:t>dQ</a:t>
            </a:r>
            <a:endParaRPr lang="en-GB"/>
          </a:p>
          <a:p>
            <a:r>
              <a:rPr lang="en-GB"/>
              <a:t>Adiabatic means no heat nor mass transfer i.e. </a:t>
            </a:r>
            <a:r>
              <a:rPr lang="en-GB" err="1"/>
              <a:t>dU</a:t>
            </a:r>
            <a:r>
              <a:rPr lang="en-GB"/>
              <a:t> = </a:t>
            </a:r>
            <a:r>
              <a:rPr lang="en-GB" err="1"/>
              <a:t>dW</a:t>
            </a:r>
            <a:r>
              <a:rPr lang="en-GB"/>
              <a:t> = </a:t>
            </a:r>
            <a:r>
              <a:rPr lang="en-GB" err="1"/>
              <a:t>pdV</a:t>
            </a:r>
            <a:endParaRPr lang="en-GB"/>
          </a:p>
        </p:txBody>
      </p:sp>
      <p:sp>
        <p:nvSpPr>
          <p:cNvPr id="4" name="Slide Number Placeholder 3"/>
          <p:cNvSpPr>
            <a:spLocks noGrp="1"/>
          </p:cNvSpPr>
          <p:nvPr>
            <p:ph type="sldNum" sz="quarter" idx="10"/>
          </p:nvPr>
        </p:nvSpPr>
        <p:spPr/>
        <p:txBody>
          <a:bodyPr/>
          <a:lstStyle/>
          <a:p>
            <a:fld id="{4CD80017-FBE4-4F2F-A320-002E1D843746}" type="slidenum">
              <a:rPr lang="en-GB" smtClean="0"/>
              <a:t>11</a:t>
            </a:fld>
            <a:endParaRPr lang="en-GB"/>
          </a:p>
        </p:txBody>
      </p:sp>
    </p:spTree>
    <p:extLst>
      <p:ext uri="{BB962C8B-B14F-4D97-AF65-F5344CB8AC3E}">
        <p14:creationId xmlns:p14="http://schemas.microsoft.com/office/powerpoint/2010/main" val="1790230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1294" cy="5153227"/>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2021,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BBBDB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359B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2021,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9728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E4745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55C6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786704" y="2627841"/>
            <a:ext cx="8100000" cy="360000"/>
          </a:xfrm>
        </p:spPr>
        <p:txBody>
          <a:bodyPr anchor="ctr">
            <a:normAutofit/>
          </a:bodyPr>
          <a:lstStyle>
            <a:lvl1pPr marL="0" indent="0">
              <a:buNone/>
              <a:defRPr sz="1600"/>
            </a:lvl1pPr>
          </a:lstStyle>
          <a:p>
            <a:pPr lvl="0"/>
            <a:r>
              <a:rPr lang="en-US" dirty="0"/>
              <a:t>www.metoffice.gov.uk</a:t>
            </a:r>
            <a:endParaRPr lang="en-GB" dirty="0"/>
          </a:p>
        </p:txBody>
      </p:sp>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2021,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O_MASTER_black_mono_for_light_backg_RBG.png"/>
          <p:cNvPicPr>
            <a:picLocks noChangeAspect="1"/>
          </p:cNvPicPr>
          <p:nvPr userDrawn="1"/>
        </p:nvPicPr>
        <p:blipFill>
          <a:blip r:embed="rId24"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59" r:id="rId3"/>
    <p:sldLayoutId id="2147483681" r:id="rId4"/>
    <p:sldLayoutId id="2147483684" r:id="rId5"/>
    <p:sldLayoutId id="2147483682" r:id="rId6"/>
    <p:sldLayoutId id="2147483685" r:id="rId7"/>
    <p:sldLayoutId id="2147483660" r:id="rId8"/>
    <p:sldLayoutId id="2147483662" r:id="rId9"/>
    <p:sldLayoutId id="2147483670" r:id="rId10"/>
    <p:sldLayoutId id="2147483669" r:id="rId11"/>
    <p:sldLayoutId id="2147483668" r:id="rId12"/>
    <p:sldLayoutId id="2147483664" r:id="rId13"/>
    <p:sldLayoutId id="2147483671" r:id="rId14"/>
    <p:sldLayoutId id="2147483665" r:id="rId15"/>
    <p:sldLayoutId id="2147483677" r:id="rId16"/>
    <p:sldLayoutId id="2147483672" r:id="rId17"/>
    <p:sldLayoutId id="2147483676" r:id="rId18"/>
    <p:sldLayoutId id="2147483674" r:id="rId19"/>
    <p:sldLayoutId id="2147483675" r:id="rId20"/>
    <p:sldLayoutId id="2147483673" r:id="rId21"/>
    <p:sldLayoutId id="2147483683" r:id="rId22"/>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jackson@metoffice.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hyperlink" Target="https://doi.org/10.1016/j.jastp.2015.01.00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nasa.gov/mission_pages/sunearth/science/itm-processes.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nasa.gov/topics/solarsystem/sunearthsystem/atmospheric-layer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1E6D4B-47D8-49C0-9204-70D4C19F5D20}"/>
              </a:ext>
            </a:extLst>
          </p:cNvPr>
          <p:cNvSpPr>
            <a:spLocks noGrp="1"/>
          </p:cNvSpPr>
          <p:nvPr>
            <p:ph type="ctrTitle"/>
          </p:nvPr>
        </p:nvSpPr>
        <p:spPr/>
        <p:txBody>
          <a:bodyPr/>
          <a:lstStyle/>
          <a:p>
            <a:r>
              <a:rPr lang="en-GB" dirty="0"/>
              <a:t>The mesosphere &amp; thermosphere</a:t>
            </a:r>
          </a:p>
        </p:txBody>
      </p:sp>
      <p:sp>
        <p:nvSpPr>
          <p:cNvPr id="5" name="Subtitle 4">
            <a:extLst>
              <a:ext uri="{FF2B5EF4-FFF2-40B4-BE49-F238E27FC236}">
                <a16:creationId xmlns:a16="http://schemas.microsoft.com/office/drawing/2014/main" id="{3BA0585E-1C6C-4744-ADDD-352E68686D25}"/>
              </a:ext>
            </a:extLst>
          </p:cNvPr>
          <p:cNvSpPr>
            <a:spLocks noGrp="1"/>
          </p:cNvSpPr>
          <p:nvPr>
            <p:ph type="subTitle" idx="1"/>
          </p:nvPr>
        </p:nvSpPr>
        <p:spPr>
          <a:xfrm>
            <a:off x="252000" y="1913530"/>
            <a:ext cx="4333648" cy="2747750"/>
          </a:xfrm>
        </p:spPr>
        <p:txBody>
          <a:bodyPr>
            <a:normAutofit fontScale="85000" lnSpcReduction="20000"/>
          </a:bodyPr>
          <a:lstStyle/>
          <a:p>
            <a:r>
              <a:rPr lang="en-GB" dirty="0"/>
              <a:t>David Jackson</a:t>
            </a:r>
          </a:p>
          <a:p>
            <a:r>
              <a:rPr lang="en-GB" dirty="0">
                <a:hlinkClick r:id="rId3"/>
              </a:rPr>
              <a:t>david.jackson@metoffice.gov.uk</a:t>
            </a:r>
            <a:endParaRPr lang="en-GB" dirty="0"/>
          </a:p>
          <a:p>
            <a:r>
              <a:rPr lang="en-GB" i="1" dirty="0"/>
              <a:t>Space Weather Research, Met Office</a:t>
            </a:r>
          </a:p>
          <a:p>
            <a:endParaRPr lang="en-GB" i="1" dirty="0"/>
          </a:p>
          <a:p>
            <a:r>
              <a:rPr lang="en-GB" i="1" dirty="0"/>
              <a:t>Thanks to past lecturers for content:</a:t>
            </a:r>
          </a:p>
          <a:p>
            <a:pPr marL="285750" indent="-285750">
              <a:buFont typeface="Arial" panose="020B0604020202020204" pitchFamily="34" charset="0"/>
              <a:buChar char="•"/>
            </a:pPr>
            <a:r>
              <a:rPr lang="en-GB" i="1" dirty="0"/>
              <a:t>Edmund Henley (Met Office)</a:t>
            </a:r>
          </a:p>
          <a:p>
            <a:pPr marL="285750" indent="-285750">
              <a:buFont typeface="Arial" panose="020B0604020202020204" pitchFamily="34" charset="0"/>
              <a:buChar char="•"/>
            </a:pPr>
            <a:r>
              <a:rPr lang="en-GB" i="1" dirty="0"/>
              <a:t>Anasuya Aruliah (UCL)</a:t>
            </a:r>
          </a:p>
          <a:p>
            <a:pPr marL="285750" indent="-285750">
              <a:buFont typeface="Arial" panose="020B0604020202020204" pitchFamily="34" charset="0"/>
              <a:buChar char="•"/>
            </a:pPr>
            <a:r>
              <a:rPr lang="en-GB" i="1" dirty="0"/>
              <a:t>Ingo Muller-</a:t>
            </a:r>
            <a:r>
              <a:rPr lang="en-GB" i="1" dirty="0" err="1"/>
              <a:t>Wodarg</a:t>
            </a:r>
            <a:r>
              <a:rPr lang="en-GB" i="1" dirty="0"/>
              <a:t> (Imperial)</a:t>
            </a:r>
          </a:p>
          <a:p>
            <a:pPr marL="285750" indent="-285750">
              <a:buFont typeface="Arial" panose="020B0604020202020204" pitchFamily="34" charset="0"/>
              <a:buChar char="•"/>
            </a:pPr>
            <a:r>
              <a:rPr lang="en-GB" i="1" dirty="0"/>
              <a:t>Nick Mitchell (ex-Bath)</a:t>
            </a:r>
          </a:p>
          <a:p>
            <a:pPr marL="285750" indent="-285750">
              <a:buFont typeface="Arial" panose="020B0604020202020204" pitchFamily="34" charset="0"/>
              <a:buChar char="•"/>
            </a:pPr>
            <a:r>
              <a:rPr lang="en-GB" i="1" dirty="0"/>
              <a:t>Alan Aylward (UCL)</a:t>
            </a:r>
          </a:p>
          <a:p>
            <a:endParaRPr lang="en-GB" i="1" dirty="0"/>
          </a:p>
        </p:txBody>
      </p:sp>
      <p:sp>
        <p:nvSpPr>
          <p:cNvPr id="2" name="TextBox 1">
            <a:extLst>
              <a:ext uri="{FF2B5EF4-FFF2-40B4-BE49-F238E27FC236}">
                <a16:creationId xmlns:a16="http://schemas.microsoft.com/office/drawing/2014/main" id="{FFC22058-733C-4467-B899-F31118B0E427}"/>
              </a:ext>
            </a:extLst>
          </p:cNvPr>
          <p:cNvSpPr txBox="1"/>
          <p:nvPr/>
        </p:nvSpPr>
        <p:spPr>
          <a:xfrm>
            <a:off x="0" y="4661280"/>
            <a:ext cx="4585648" cy="553998"/>
          </a:xfrm>
          <a:prstGeom prst="rect">
            <a:avLst/>
          </a:prstGeom>
          <a:solidFill>
            <a:srgbClr val="000000"/>
          </a:solidFill>
        </p:spPr>
        <p:txBody>
          <a:bodyPr wrap="square" lIns="0" tIns="0" rIns="0" bIns="0" rtlCol="0" anchor="b">
            <a:spAutoFit/>
          </a:bodyPr>
          <a:lstStyle/>
          <a:p>
            <a:pPr algn="ctr"/>
            <a:r>
              <a:rPr lang="en-GB" sz="1200" dirty="0">
                <a:solidFill>
                  <a:schemeClr val="bg2"/>
                </a:solidFill>
              </a:rPr>
              <a:t>STFC Introductory Course in Solar &amp; Solar-terrestrial Physics</a:t>
            </a:r>
          </a:p>
          <a:p>
            <a:pPr algn="ctr"/>
            <a:r>
              <a:rPr lang="en-GB" sz="1200" dirty="0">
                <a:solidFill>
                  <a:schemeClr val="bg2"/>
                </a:solidFill>
              </a:rPr>
              <a:t>St Andrews University, 24 August 2023</a:t>
            </a:r>
          </a:p>
          <a:p>
            <a:endParaRPr lang="en-GB" sz="1200" dirty="0">
              <a:solidFill>
                <a:schemeClr val="bg2"/>
              </a:solidFill>
            </a:endParaRPr>
          </a:p>
        </p:txBody>
      </p:sp>
      <p:sp>
        <p:nvSpPr>
          <p:cNvPr id="3" name="TextBox 2">
            <a:extLst>
              <a:ext uri="{FF2B5EF4-FFF2-40B4-BE49-F238E27FC236}">
                <a16:creationId xmlns:a16="http://schemas.microsoft.com/office/drawing/2014/main" id="{2858F1DE-5697-4B0F-B551-CBB1BF645868}"/>
              </a:ext>
            </a:extLst>
          </p:cNvPr>
          <p:cNvSpPr txBox="1"/>
          <p:nvPr/>
        </p:nvSpPr>
        <p:spPr>
          <a:xfrm>
            <a:off x="8119872" y="4830557"/>
            <a:ext cx="722376" cy="215444"/>
          </a:xfrm>
          <a:prstGeom prst="rect">
            <a:avLst/>
          </a:prstGeom>
          <a:noFill/>
        </p:spPr>
        <p:txBody>
          <a:bodyPr wrap="square" rtlCol="0">
            <a:spAutoFit/>
          </a:bodyPr>
          <a:lstStyle/>
          <a:p>
            <a:r>
              <a:rPr lang="en-GB" sz="800" dirty="0">
                <a:solidFill>
                  <a:schemeClr val="bg2"/>
                </a:solidFill>
              </a:rPr>
              <a:t>3</a:t>
            </a:r>
          </a:p>
        </p:txBody>
      </p:sp>
    </p:spTree>
    <p:extLst>
      <p:ext uri="{BB962C8B-B14F-4D97-AF65-F5344CB8AC3E}">
        <p14:creationId xmlns:p14="http://schemas.microsoft.com/office/powerpoint/2010/main" val="99780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69A969-ADEA-4580-A5DC-11720A9C2203}"/>
              </a:ext>
            </a:extLst>
          </p:cNvPr>
          <p:cNvPicPr>
            <a:picLocks noChangeAspect="1"/>
          </p:cNvPicPr>
          <p:nvPr/>
        </p:nvPicPr>
        <p:blipFill>
          <a:blip r:embed="rId3"/>
          <a:stretch>
            <a:fillRect/>
          </a:stretch>
        </p:blipFill>
        <p:spPr>
          <a:xfrm>
            <a:off x="4268041" y="3055528"/>
            <a:ext cx="3072650" cy="2127688"/>
          </a:xfrm>
          <a:prstGeom prst="rect">
            <a:avLst/>
          </a:prstGeom>
        </p:spPr>
      </p:pic>
      <p:pic>
        <p:nvPicPr>
          <p:cNvPr id="6" name="Picture 5">
            <a:extLst>
              <a:ext uri="{FF2B5EF4-FFF2-40B4-BE49-F238E27FC236}">
                <a16:creationId xmlns:a16="http://schemas.microsoft.com/office/drawing/2014/main" id="{62D9E611-39AF-4413-91DA-E28506B6A424}"/>
              </a:ext>
            </a:extLst>
          </p:cNvPr>
          <p:cNvPicPr>
            <a:picLocks noChangeAspect="1"/>
          </p:cNvPicPr>
          <p:nvPr/>
        </p:nvPicPr>
        <p:blipFill rotWithShape="1">
          <a:blip r:embed="rId4"/>
          <a:srcRect l="16473" t="40068" r="48700" b="5244"/>
          <a:stretch/>
        </p:blipFill>
        <p:spPr>
          <a:xfrm>
            <a:off x="299420" y="776866"/>
            <a:ext cx="3503039" cy="3094165"/>
          </a:xfrm>
          <a:prstGeom prst="rect">
            <a:avLst/>
          </a:prstGeom>
        </p:spPr>
      </p:pic>
      <p:sp>
        <p:nvSpPr>
          <p:cNvPr id="7" name="TextBox 6">
            <a:extLst>
              <a:ext uri="{FF2B5EF4-FFF2-40B4-BE49-F238E27FC236}">
                <a16:creationId xmlns:a16="http://schemas.microsoft.com/office/drawing/2014/main" id="{87372E05-9EA5-4CA0-8BAC-EE4C9B8B718F}"/>
              </a:ext>
            </a:extLst>
          </p:cNvPr>
          <p:cNvSpPr txBox="1"/>
          <p:nvPr/>
        </p:nvSpPr>
        <p:spPr>
          <a:xfrm>
            <a:off x="1874520" y="211219"/>
            <a:ext cx="6565392" cy="523220"/>
          </a:xfrm>
          <a:prstGeom prst="rect">
            <a:avLst/>
          </a:prstGeom>
          <a:noFill/>
        </p:spPr>
        <p:txBody>
          <a:bodyPr wrap="square" rtlCol="0">
            <a:spAutoFit/>
          </a:bodyPr>
          <a:lstStyle/>
          <a:p>
            <a:r>
              <a:rPr lang="en-GB" sz="2800" dirty="0">
                <a:solidFill>
                  <a:srgbClr val="92D050"/>
                </a:solidFill>
              </a:rPr>
              <a:t>Middle atmosphere radiative heating</a:t>
            </a:r>
          </a:p>
        </p:txBody>
      </p:sp>
      <p:sp>
        <p:nvSpPr>
          <p:cNvPr id="12" name="TextBox 11">
            <a:extLst>
              <a:ext uri="{FF2B5EF4-FFF2-40B4-BE49-F238E27FC236}">
                <a16:creationId xmlns:a16="http://schemas.microsoft.com/office/drawing/2014/main" id="{0475A782-CEFB-4CB9-B0FF-F947F9CF70F2}"/>
              </a:ext>
            </a:extLst>
          </p:cNvPr>
          <p:cNvSpPr txBox="1"/>
          <p:nvPr/>
        </p:nvSpPr>
        <p:spPr>
          <a:xfrm>
            <a:off x="3163825" y="734439"/>
            <a:ext cx="5781214" cy="2282547"/>
          </a:xfrm>
          <a:prstGeom prst="rect">
            <a:avLst/>
          </a:prstGeom>
          <a:noFill/>
        </p:spPr>
        <p:txBody>
          <a:bodyPr wrap="square" rtlCol="0">
            <a:spAutoFit/>
          </a:bodyPr>
          <a:lstStyle/>
          <a:p>
            <a:pPr marL="457200" indent="-457200">
              <a:buFont typeface="Arial" panose="020B0604020202020204" pitchFamily="34" charset="0"/>
              <a:buChar char="•"/>
            </a:pPr>
            <a:r>
              <a:rPr lang="en-GB" sz="2000" dirty="0"/>
              <a:t>O3 heating maximises near 50 km – this creates the stratopause</a:t>
            </a:r>
          </a:p>
          <a:p>
            <a:pPr marL="457200" indent="-457200">
              <a:buFont typeface="Arial" panose="020B0604020202020204" pitchFamily="34" charset="0"/>
              <a:buChar char="•"/>
            </a:pPr>
            <a:r>
              <a:rPr lang="en-GB" sz="2000" dirty="0"/>
              <a:t>IR cooling (mainly due to CO2) leads to net heating (cooling) in summer (winter)</a:t>
            </a:r>
          </a:p>
          <a:p>
            <a:pPr marL="457200" indent="-457200">
              <a:buFont typeface="Arial" panose="020B0604020202020204" pitchFamily="34" charset="0"/>
              <a:buChar char="•"/>
            </a:pPr>
            <a:r>
              <a:rPr lang="en-GB" sz="2000" dirty="0"/>
              <a:t>So highest (lowest) temperatures in extratropical summer (winter) stratosphere and mesosphere, right?</a:t>
            </a:r>
          </a:p>
        </p:txBody>
      </p:sp>
    </p:spTree>
    <p:extLst>
      <p:ext uri="{BB962C8B-B14F-4D97-AF65-F5344CB8AC3E}">
        <p14:creationId xmlns:p14="http://schemas.microsoft.com/office/powerpoint/2010/main" val="158742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6" t="11634" r="47060" b="6225"/>
          <a:stretch/>
        </p:blipFill>
        <p:spPr bwMode="auto">
          <a:xfrm>
            <a:off x="1244754" y="1165326"/>
            <a:ext cx="3427830" cy="341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F1DBF3B-40DF-46E4-BB9C-D0332907AFBE}"/>
              </a:ext>
            </a:extLst>
          </p:cNvPr>
          <p:cNvSpPr txBox="1"/>
          <p:nvPr/>
        </p:nvSpPr>
        <p:spPr>
          <a:xfrm>
            <a:off x="1874520" y="211219"/>
            <a:ext cx="7269480" cy="523220"/>
          </a:xfrm>
          <a:prstGeom prst="rect">
            <a:avLst/>
          </a:prstGeom>
          <a:noFill/>
        </p:spPr>
        <p:txBody>
          <a:bodyPr wrap="square" rtlCol="0">
            <a:spAutoFit/>
          </a:bodyPr>
          <a:lstStyle/>
          <a:p>
            <a:r>
              <a:rPr lang="en-GB" sz="2800" dirty="0">
                <a:solidFill>
                  <a:srgbClr val="92D050"/>
                </a:solidFill>
              </a:rPr>
              <a:t>Middle atmosphere temperature structure</a:t>
            </a:r>
          </a:p>
        </p:txBody>
      </p:sp>
      <p:sp>
        <p:nvSpPr>
          <p:cNvPr id="2" name="TextBox 1">
            <a:extLst>
              <a:ext uri="{FF2B5EF4-FFF2-40B4-BE49-F238E27FC236}">
                <a16:creationId xmlns:a16="http://schemas.microsoft.com/office/drawing/2014/main" id="{4E61AB52-6396-498F-B593-99137ABC7B03}"/>
              </a:ext>
            </a:extLst>
          </p:cNvPr>
          <p:cNvSpPr txBox="1"/>
          <p:nvPr/>
        </p:nvSpPr>
        <p:spPr>
          <a:xfrm>
            <a:off x="4672584" y="1165326"/>
            <a:ext cx="416966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Yes, for the stratosphere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But no for the mesosphere – Note the cold summer mesopause region!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is caused by the impact of breaking gravity waves (wind deceleration and adiabatic cooling) – see later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shows that coupling between radiative heating and dynamics is very important</a:t>
            </a:r>
          </a:p>
        </p:txBody>
      </p:sp>
    </p:spTree>
    <p:extLst>
      <p:ext uri="{BB962C8B-B14F-4D97-AF65-F5344CB8AC3E}">
        <p14:creationId xmlns:p14="http://schemas.microsoft.com/office/powerpoint/2010/main" val="382177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DBF3B-40DF-46E4-BB9C-D0332907AFBE}"/>
              </a:ext>
            </a:extLst>
          </p:cNvPr>
          <p:cNvSpPr txBox="1"/>
          <p:nvPr/>
        </p:nvSpPr>
        <p:spPr>
          <a:xfrm>
            <a:off x="1874520" y="211219"/>
            <a:ext cx="7269480" cy="523220"/>
          </a:xfrm>
          <a:prstGeom prst="rect">
            <a:avLst/>
          </a:prstGeom>
          <a:noFill/>
        </p:spPr>
        <p:txBody>
          <a:bodyPr wrap="square" rtlCol="0">
            <a:spAutoFit/>
          </a:bodyPr>
          <a:lstStyle/>
          <a:p>
            <a:r>
              <a:rPr lang="en-GB" sz="2800" dirty="0">
                <a:solidFill>
                  <a:srgbClr val="92D050"/>
                </a:solidFill>
              </a:rPr>
              <a:t>Thermosphere temperature structure</a:t>
            </a:r>
          </a:p>
        </p:txBody>
      </p:sp>
      <p:sp>
        <p:nvSpPr>
          <p:cNvPr id="2" name="TextBox 1">
            <a:extLst>
              <a:ext uri="{FF2B5EF4-FFF2-40B4-BE49-F238E27FC236}">
                <a16:creationId xmlns:a16="http://schemas.microsoft.com/office/drawing/2014/main" id="{4E61AB52-6396-498F-B593-99137ABC7B03}"/>
              </a:ext>
            </a:extLst>
          </p:cNvPr>
          <p:cNvSpPr txBox="1"/>
          <p:nvPr/>
        </p:nvSpPr>
        <p:spPr>
          <a:xfrm>
            <a:off x="3017520" y="822960"/>
            <a:ext cx="4023361" cy="4016484"/>
          </a:xfrm>
          <a:prstGeom prst="rect">
            <a:avLst/>
          </a:prstGeom>
          <a:noFill/>
        </p:spPr>
        <p:txBody>
          <a:bodyPr wrap="square" rtlCol="0">
            <a:spAutoFit/>
          </a:bodyPr>
          <a:lstStyle/>
          <a:p>
            <a:pPr marL="285750" indent="-285750">
              <a:buFont typeface="Arial" panose="020B0604020202020204" pitchFamily="34" charset="0"/>
              <a:buChar char="•"/>
            </a:pPr>
            <a:r>
              <a:rPr lang="en-GB" sz="1700" dirty="0"/>
              <a:t>Similar plot  but extended to &gt; 400 km</a:t>
            </a:r>
          </a:p>
          <a:p>
            <a:pPr marL="285750" indent="-285750">
              <a:buFont typeface="Arial" panose="020B0604020202020204" pitchFamily="34" charset="0"/>
              <a:buChar char="•"/>
            </a:pPr>
            <a:r>
              <a:rPr lang="en-GB" sz="1700" dirty="0"/>
              <a:t>Structure switches back to warm summer / colder winter above around 100 km – radiative effects more dominant than below</a:t>
            </a:r>
          </a:p>
          <a:p>
            <a:pPr marL="285750" indent="-285750">
              <a:buFont typeface="Arial" panose="020B0604020202020204" pitchFamily="34" charset="0"/>
              <a:buChar char="•"/>
            </a:pPr>
            <a:r>
              <a:rPr lang="en-GB" sz="1700" dirty="0"/>
              <a:t>Also other variations due to solar input – diurnal cycle and solar cycle </a:t>
            </a:r>
          </a:p>
          <a:p>
            <a:pPr marL="285750" indent="-285750">
              <a:buFont typeface="Arial" panose="020B0604020202020204" pitchFamily="34" charset="0"/>
              <a:buChar char="•"/>
            </a:pPr>
            <a:r>
              <a:rPr lang="en-GB" sz="1700" dirty="0"/>
              <a:t>Note large rise in T above ~100 km followed by switch to asymptotic structure (molecular diffusion suppresses gradients)</a:t>
            </a:r>
          </a:p>
          <a:p>
            <a:pPr marL="285750" indent="-285750">
              <a:buFont typeface="Arial" panose="020B0604020202020204" pitchFamily="34" charset="0"/>
              <a:buChar char="•"/>
            </a:pPr>
            <a:r>
              <a:rPr lang="en-GB" sz="1700" dirty="0"/>
              <a:t>Radiative heating plays a strong role, but other heating processes important, too</a:t>
            </a:r>
          </a:p>
        </p:txBody>
      </p:sp>
      <p:pic>
        <p:nvPicPr>
          <p:cNvPr id="5" name="Picture 4">
            <a:extLst>
              <a:ext uri="{FF2B5EF4-FFF2-40B4-BE49-F238E27FC236}">
                <a16:creationId xmlns:a16="http://schemas.microsoft.com/office/drawing/2014/main" id="{4B0620B2-A4DF-4A14-801E-99A54A288A37}"/>
              </a:ext>
            </a:extLst>
          </p:cNvPr>
          <p:cNvPicPr>
            <a:picLocks noChangeAspect="1"/>
          </p:cNvPicPr>
          <p:nvPr/>
        </p:nvPicPr>
        <p:blipFill rotWithShape="1">
          <a:blip r:embed="rId3"/>
          <a:srcRect l="1661" t="11143" r="46272" b="-6264"/>
          <a:stretch/>
        </p:blipFill>
        <p:spPr>
          <a:xfrm>
            <a:off x="6903276" y="665329"/>
            <a:ext cx="2240724" cy="2468958"/>
          </a:xfrm>
          <a:prstGeom prst="rect">
            <a:avLst/>
          </a:prstGeom>
        </p:spPr>
      </p:pic>
      <p:pic>
        <p:nvPicPr>
          <p:cNvPr id="6" name="Picture 5">
            <a:extLst>
              <a:ext uri="{FF2B5EF4-FFF2-40B4-BE49-F238E27FC236}">
                <a16:creationId xmlns:a16="http://schemas.microsoft.com/office/drawing/2014/main" id="{737B71BE-CF5D-47CB-9E3A-7FB34E31C937}"/>
              </a:ext>
            </a:extLst>
          </p:cNvPr>
          <p:cNvPicPr>
            <a:picLocks noChangeAspect="1"/>
          </p:cNvPicPr>
          <p:nvPr/>
        </p:nvPicPr>
        <p:blipFill rotWithShape="1">
          <a:blip r:embed="rId4"/>
          <a:srcRect l="30127" t="13318" r="558" b="43954"/>
          <a:stretch/>
        </p:blipFill>
        <p:spPr>
          <a:xfrm>
            <a:off x="6541416" y="3379089"/>
            <a:ext cx="2446912" cy="840244"/>
          </a:xfrm>
          <a:prstGeom prst="rect">
            <a:avLst/>
          </a:prstGeom>
        </p:spPr>
      </p:pic>
      <p:sp>
        <p:nvSpPr>
          <p:cNvPr id="7" name="TextBox 6">
            <a:extLst>
              <a:ext uri="{FF2B5EF4-FFF2-40B4-BE49-F238E27FC236}">
                <a16:creationId xmlns:a16="http://schemas.microsoft.com/office/drawing/2014/main" id="{66E48A3D-C033-4125-BB0D-EDFD69F248F6}"/>
              </a:ext>
            </a:extLst>
          </p:cNvPr>
          <p:cNvSpPr txBox="1"/>
          <p:nvPr/>
        </p:nvSpPr>
        <p:spPr>
          <a:xfrm>
            <a:off x="6852759" y="4213469"/>
            <a:ext cx="2135569" cy="461665"/>
          </a:xfrm>
          <a:prstGeom prst="rect">
            <a:avLst/>
          </a:prstGeom>
          <a:noFill/>
        </p:spPr>
        <p:txBody>
          <a:bodyPr wrap="square" rtlCol="0">
            <a:spAutoFit/>
          </a:bodyPr>
          <a:lstStyle/>
          <a:p>
            <a:r>
              <a:rPr lang="en-GB" sz="1200" dirty="0">
                <a:solidFill>
                  <a:srgbClr val="00B050"/>
                </a:solidFill>
              </a:rPr>
              <a:t>Solar flux intensity varies with ~11 year cycle</a:t>
            </a:r>
          </a:p>
        </p:txBody>
      </p:sp>
      <p:pic>
        <p:nvPicPr>
          <p:cNvPr id="9" name="Picture 8">
            <a:extLst>
              <a:ext uri="{FF2B5EF4-FFF2-40B4-BE49-F238E27FC236}">
                <a16:creationId xmlns:a16="http://schemas.microsoft.com/office/drawing/2014/main" id="{53F95F37-7BBE-4F40-8A6E-AB59B8F61A11}"/>
              </a:ext>
            </a:extLst>
          </p:cNvPr>
          <p:cNvPicPr>
            <a:picLocks noChangeAspect="1"/>
          </p:cNvPicPr>
          <p:nvPr/>
        </p:nvPicPr>
        <p:blipFill rotWithShape="1">
          <a:blip r:embed="rId5"/>
          <a:srcRect l="50299" t="27912" r="22200" b="6845"/>
          <a:stretch/>
        </p:blipFill>
        <p:spPr>
          <a:xfrm>
            <a:off x="502920" y="822961"/>
            <a:ext cx="2514600" cy="3355847"/>
          </a:xfrm>
          <a:prstGeom prst="rect">
            <a:avLst/>
          </a:prstGeom>
        </p:spPr>
      </p:pic>
      <p:sp>
        <p:nvSpPr>
          <p:cNvPr id="10" name="TextBox 9">
            <a:extLst>
              <a:ext uri="{FF2B5EF4-FFF2-40B4-BE49-F238E27FC236}">
                <a16:creationId xmlns:a16="http://schemas.microsoft.com/office/drawing/2014/main" id="{2308F610-4213-4C72-BAC9-24A99EBBDE11}"/>
              </a:ext>
            </a:extLst>
          </p:cNvPr>
          <p:cNvSpPr txBox="1"/>
          <p:nvPr/>
        </p:nvSpPr>
        <p:spPr>
          <a:xfrm>
            <a:off x="155672" y="4267331"/>
            <a:ext cx="2861848" cy="353943"/>
          </a:xfrm>
          <a:prstGeom prst="rect">
            <a:avLst/>
          </a:prstGeom>
          <a:noFill/>
        </p:spPr>
        <p:txBody>
          <a:bodyPr wrap="square" rtlCol="0">
            <a:spAutoFit/>
          </a:bodyPr>
          <a:lstStyle/>
          <a:p>
            <a:r>
              <a:rPr lang="en-GB" sz="1700" dirty="0">
                <a:solidFill>
                  <a:srgbClr val="00B050"/>
                </a:solidFill>
              </a:rPr>
              <a:t>WACCM-X (Liu et al, 2018)</a:t>
            </a:r>
          </a:p>
        </p:txBody>
      </p:sp>
    </p:spTree>
    <p:extLst>
      <p:ext uri="{BB962C8B-B14F-4D97-AF65-F5344CB8AC3E}">
        <p14:creationId xmlns:p14="http://schemas.microsoft.com/office/powerpoint/2010/main" val="231489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9583" y="857713"/>
            <a:ext cx="4352545" cy="1477328"/>
          </a:xfrm>
          <a:prstGeom prst="rect">
            <a:avLst/>
          </a:prstGeom>
          <a:noFill/>
          <a:ln w="57150">
            <a:solidFill>
              <a:srgbClr val="00B050"/>
            </a:solidFill>
          </a:ln>
        </p:spPr>
        <p:txBody>
          <a:bodyPr wrap="square" rtlCol="0">
            <a:spAutoFit/>
          </a:bodyPr>
          <a:lstStyle/>
          <a:p>
            <a:r>
              <a:rPr lang="en-GB" sz="1500" dirty="0">
                <a:solidFill>
                  <a:srgbClr val="00B050"/>
                </a:solidFill>
              </a:rPr>
              <a:t>FUV / EUV radiation leads to Photodissociation and </a:t>
            </a:r>
            <a:r>
              <a:rPr lang="en-GB" sz="1500" dirty="0" err="1">
                <a:solidFill>
                  <a:srgbClr val="00B050"/>
                </a:solidFill>
              </a:rPr>
              <a:t>Photoionisation</a:t>
            </a:r>
            <a:r>
              <a:rPr lang="en-GB" sz="1500" dirty="0">
                <a:solidFill>
                  <a:srgbClr val="00B050"/>
                </a:solidFill>
              </a:rPr>
              <a:t> of constituents like O2</a:t>
            </a:r>
          </a:p>
          <a:p>
            <a:pPr marL="285750" indent="-285750">
              <a:buFont typeface="Arial" panose="020B0604020202020204" pitchFamily="34" charset="0"/>
              <a:buChar char="•"/>
            </a:pPr>
            <a:r>
              <a:rPr lang="en-GB" sz="1500" dirty="0">
                <a:solidFill>
                  <a:srgbClr val="00B050"/>
                </a:solidFill>
              </a:rPr>
              <a:t>Example shown is for O2 dissociation – which takes place in the Schumann-Runge bands and continuum and Lyman-alpha</a:t>
            </a:r>
          </a:p>
          <a:p>
            <a:pPr marL="285750" indent="-285750">
              <a:buFont typeface="Arial" panose="020B0604020202020204" pitchFamily="34" charset="0"/>
              <a:buChar char="•"/>
            </a:pPr>
            <a:r>
              <a:rPr lang="en-GB" sz="1500" dirty="0">
                <a:solidFill>
                  <a:srgbClr val="00B050"/>
                </a:solidFill>
              </a:rPr>
              <a:t>Also O </a:t>
            </a:r>
            <a:r>
              <a:rPr lang="en-GB" sz="1500" dirty="0" err="1">
                <a:solidFill>
                  <a:srgbClr val="00B050"/>
                </a:solidFill>
              </a:rPr>
              <a:t>photoionisation</a:t>
            </a:r>
            <a:r>
              <a:rPr lang="en-GB" sz="1500" dirty="0">
                <a:solidFill>
                  <a:srgbClr val="00B050"/>
                </a:solidFill>
              </a:rPr>
              <a:t> to O+</a:t>
            </a:r>
          </a:p>
        </p:txBody>
      </p:sp>
      <p:sp>
        <p:nvSpPr>
          <p:cNvPr id="8" name="TextBox 7"/>
          <p:cNvSpPr txBox="1"/>
          <p:nvPr/>
        </p:nvSpPr>
        <p:spPr>
          <a:xfrm>
            <a:off x="1553428" y="2660737"/>
            <a:ext cx="2877589" cy="1938992"/>
          </a:xfrm>
          <a:prstGeom prst="rect">
            <a:avLst/>
          </a:prstGeom>
          <a:noFill/>
          <a:ln w="57150">
            <a:solidFill>
              <a:srgbClr val="00B050"/>
            </a:solidFill>
          </a:ln>
        </p:spPr>
        <p:txBody>
          <a:bodyPr wrap="square" rtlCol="0">
            <a:spAutoFit/>
          </a:bodyPr>
          <a:lstStyle/>
          <a:p>
            <a:r>
              <a:rPr lang="en-GB" sz="1500" dirty="0">
                <a:solidFill>
                  <a:srgbClr val="00B050"/>
                </a:solidFill>
              </a:rPr>
              <a:t>Subsequent Recombination of products (</a:t>
            </a:r>
            <a:r>
              <a:rPr lang="en-GB" sz="1500" dirty="0" err="1">
                <a:solidFill>
                  <a:srgbClr val="00B050"/>
                </a:solidFill>
              </a:rPr>
              <a:t>eg</a:t>
            </a:r>
            <a:r>
              <a:rPr lang="en-GB" sz="1500" dirty="0">
                <a:solidFill>
                  <a:srgbClr val="00B050"/>
                </a:solidFill>
              </a:rPr>
              <a:t> O) is an exothermic reaction leading to chemical heating</a:t>
            </a:r>
          </a:p>
          <a:p>
            <a:pPr marL="285750" indent="-285750">
              <a:buFont typeface="Arial" panose="020B0604020202020204" pitchFamily="34" charset="0"/>
              <a:buChar char="•"/>
            </a:pPr>
            <a:r>
              <a:rPr lang="en-GB" sz="1500" dirty="0">
                <a:solidFill>
                  <a:srgbClr val="00B050"/>
                </a:solidFill>
              </a:rPr>
              <a:t>In example shown (for lower thermosphere) O, H, N and ion recombination are most important heating reactions</a:t>
            </a:r>
          </a:p>
        </p:txBody>
      </p:sp>
      <p:pic>
        <p:nvPicPr>
          <p:cNvPr id="7" name="Picture 6">
            <a:extLst>
              <a:ext uri="{FF2B5EF4-FFF2-40B4-BE49-F238E27FC236}">
                <a16:creationId xmlns:a16="http://schemas.microsoft.com/office/drawing/2014/main" id="{F922E944-0377-4036-98EC-48A49091BD04}"/>
              </a:ext>
            </a:extLst>
          </p:cNvPr>
          <p:cNvPicPr>
            <a:picLocks noChangeAspect="1"/>
          </p:cNvPicPr>
          <p:nvPr/>
        </p:nvPicPr>
        <p:blipFill rotWithShape="1">
          <a:blip r:embed="rId3"/>
          <a:srcRect l="29600" t="46401" r="58400" b="36177"/>
          <a:stretch/>
        </p:blipFill>
        <p:spPr>
          <a:xfrm>
            <a:off x="6227802" y="574796"/>
            <a:ext cx="2479853" cy="2025187"/>
          </a:xfrm>
          <a:prstGeom prst="rect">
            <a:avLst/>
          </a:prstGeom>
        </p:spPr>
      </p:pic>
      <p:sp>
        <p:nvSpPr>
          <p:cNvPr id="9" name="TextBox 8">
            <a:extLst>
              <a:ext uri="{FF2B5EF4-FFF2-40B4-BE49-F238E27FC236}">
                <a16:creationId xmlns:a16="http://schemas.microsoft.com/office/drawing/2014/main" id="{F07B0FD0-F192-48A1-B31B-9CE74CE21C72}"/>
              </a:ext>
            </a:extLst>
          </p:cNvPr>
          <p:cNvSpPr txBox="1"/>
          <p:nvPr/>
        </p:nvSpPr>
        <p:spPr>
          <a:xfrm>
            <a:off x="1929583" y="29321"/>
            <a:ext cx="5156818" cy="738664"/>
          </a:xfrm>
          <a:prstGeom prst="rect">
            <a:avLst/>
          </a:prstGeom>
          <a:noFill/>
        </p:spPr>
        <p:txBody>
          <a:bodyPr wrap="square" rtlCol="0">
            <a:spAutoFit/>
          </a:bodyPr>
          <a:lstStyle/>
          <a:p>
            <a:r>
              <a:rPr lang="en-GB" sz="2400" dirty="0"/>
              <a:t>Other heating in the thermosphere</a:t>
            </a:r>
          </a:p>
          <a:p>
            <a:r>
              <a:rPr lang="en-GB" b="1" dirty="0">
                <a:solidFill>
                  <a:srgbClr val="00B050"/>
                </a:solidFill>
              </a:rPr>
              <a:t>Chemical heating</a:t>
            </a:r>
          </a:p>
        </p:txBody>
      </p:sp>
      <p:pic>
        <p:nvPicPr>
          <p:cNvPr id="11" name="Picture 10">
            <a:extLst>
              <a:ext uri="{FF2B5EF4-FFF2-40B4-BE49-F238E27FC236}">
                <a16:creationId xmlns:a16="http://schemas.microsoft.com/office/drawing/2014/main" id="{6DE519C0-79DB-43D9-B7CB-B31AEA839C72}"/>
              </a:ext>
            </a:extLst>
          </p:cNvPr>
          <p:cNvPicPr>
            <a:picLocks noChangeAspect="1"/>
          </p:cNvPicPr>
          <p:nvPr/>
        </p:nvPicPr>
        <p:blipFill rotWithShape="1">
          <a:blip r:embed="rId4"/>
          <a:srcRect l="31391" t="42135" r="61126" b="23153"/>
          <a:stretch/>
        </p:blipFill>
        <p:spPr>
          <a:xfrm>
            <a:off x="198542" y="1196748"/>
            <a:ext cx="1354886" cy="3535142"/>
          </a:xfrm>
          <a:prstGeom prst="rect">
            <a:avLst/>
          </a:prstGeom>
        </p:spPr>
      </p:pic>
      <p:sp>
        <p:nvSpPr>
          <p:cNvPr id="14" name="TextBox 13">
            <a:extLst>
              <a:ext uri="{FF2B5EF4-FFF2-40B4-BE49-F238E27FC236}">
                <a16:creationId xmlns:a16="http://schemas.microsoft.com/office/drawing/2014/main" id="{B3E1ECEC-B68A-4B57-A6EB-80ABC037091D}"/>
              </a:ext>
            </a:extLst>
          </p:cNvPr>
          <p:cNvSpPr txBox="1"/>
          <p:nvPr/>
        </p:nvSpPr>
        <p:spPr>
          <a:xfrm>
            <a:off x="4712983" y="2621875"/>
            <a:ext cx="4352544" cy="2400657"/>
          </a:xfrm>
          <a:prstGeom prst="rect">
            <a:avLst/>
          </a:prstGeom>
          <a:noFill/>
          <a:ln w="57150">
            <a:solidFill>
              <a:srgbClr val="CC0000"/>
            </a:solidFill>
          </a:ln>
        </p:spPr>
        <p:txBody>
          <a:bodyPr wrap="square" rtlCol="0">
            <a:spAutoFit/>
          </a:bodyPr>
          <a:lstStyle/>
          <a:p>
            <a:pPr marL="285750" indent="-285750">
              <a:buFont typeface="Arial" panose="020B0604020202020204" pitchFamily="34" charset="0"/>
              <a:buChar char="•"/>
            </a:pPr>
            <a:r>
              <a:rPr lang="en-US" sz="1500" b="1" dirty="0"/>
              <a:t>Joule heating </a:t>
            </a:r>
            <a:r>
              <a:rPr lang="en-US" sz="1500" dirty="0"/>
              <a:t>is frictional heating largely associated with electric currents in the thermosphere.</a:t>
            </a:r>
          </a:p>
          <a:p>
            <a:pPr marL="285750" indent="-285750">
              <a:buFont typeface="Arial" panose="020B0604020202020204" pitchFamily="34" charset="0"/>
              <a:buChar char="•"/>
            </a:pPr>
            <a:r>
              <a:rPr lang="en-US" sz="1500" b="1" dirty="0"/>
              <a:t>Auroral heating </a:t>
            </a:r>
            <a:r>
              <a:rPr lang="en-US" sz="1500" dirty="0"/>
              <a:t>is due to energetic particle precipitation into high latitudes</a:t>
            </a:r>
          </a:p>
          <a:p>
            <a:pPr marL="285750" indent="-285750">
              <a:buFont typeface="Arial" panose="020B0604020202020204" pitchFamily="34" charset="0"/>
              <a:buChar char="•"/>
            </a:pPr>
            <a:r>
              <a:rPr lang="en-US" sz="1500" dirty="0"/>
              <a:t>Both generally quite minor in quiet times</a:t>
            </a:r>
          </a:p>
          <a:p>
            <a:pPr marL="285750" indent="-285750">
              <a:buFont typeface="Arial" panose="020B0604020202020204" pitchFamily="34" charset="0"/>
              <a:buChar char="•"/>
            </a:pPr>
            <a:r>
              <a:rPr lang="en-US" sz="1500" dirty="0"/>
              <a:t>But </a:t>
            </a:r>
            <a:r>
              <a:rPr lang="en-US" sz="1500" u="sng" dirty="0"/>
              <a:t>during geomagnetic storms </a:t>
            </a:r>
            <a:r>
              <a:rPr lang="en-US" sz="1500" dirty="0"/>
              <a:t>can be dominant at high latitudes – increased particle precipitation and increased electric currents (leading to increased heating) </a:t>
            </a:r>
            <a:endParaRPr lang="en-GB" sz="1500" dirty="0"/>
          </a:p>
        </p:txBody>
      </p:sp>
    </p:spTree>
    <p:extLst>
      <p:ext uri="{BB962C8B-B14F-4D97-AF65-F5344CB8AC3E}">
        <p14:creationId xmlns:p14="http://schemas.microsoft.com/office/powerpoint/2010/main" val="426303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6518FBC-B234-4DBB-8066-D398C76C8C13}"/>
              </a:ext>
            </a:extLst>
          </p:cNvPr>
          <p:cNvGrpSpPr/>
          <p:nvPr/>
        </p:nvGrpSpPr>
        <p:grpSpPr>
          <a:xfrm>
            <a:off x="88775" y="592749"/>
            <a:ext cx="3412290" cy="2546698"/>
            <a:chOff x="3157983" y="-88642"/>
            <a:chExt cx="5904459" cy="5008275"/>
          </a:xfrm>
        </p:grpSpPr>
        <p:pic>
          <p:nvPicPr>
            <p:cNvPr id="6" name="Picture 5">
              <a:extLst>
                <a:ext uri="{FF2B5EF4-FFF2-40B4-BE49-F238E27FC236}">
                  <a16:creationId xmlns:a16="http://schemas.microsoft.com/office/drawing/2014/main" id="{B7C22836-8539-499D-96B3-8F9A29715B88}"/>
                </a:ext>
              </a:extLst>
            </p:cNvPr>
            <p:cNvPicPr>
              <a:picLocks noChangeAspect="1"/>
            </p:cNvPicPr>
            <p:nvPr/>
          </p:nvPicPr>
          <p:blipFill rotWithShape="1">
            <a:blip r:embed="rId3"/>
            <a:srcRect t="2629"/>
            <a:stretch/>
          </p:blipFill>
          <p:spPr>
            <a:xfrm>
              <a:off x="3329582" y="-88642"/>
              <a:ext cx="5732860" cy="5008275"/>
            </a:xfrm>
            <a:prstGeom prst="rect">
              <a:avLst/>
            </a:prstGeom>
          </p:spPr>
        </p:pic>
        <p:sp>
          <p:nvSpPr>
            <p:cNvPr id="10" name="TextBox 9">
              <a:extLst>
                <a:ext uri="{FF2B5EF4-FFF2-40B4-BE49-F238E27FC236}">
                  <a16:creationId xmlns:a16="http://schemas.microsoft.com/office/drawing/2014/main" id="{3F64DE83-A8D6-4026-9457-BEDA8CBECC02}"/>
                </a:ext>
              </a:extLst>
            </p:cNvPr>
            <p:cNvSpPr txBox="1"/>
            <p:nvPr/>
          </p:nvSpPr>
          <p:spPr>
            <a:xfrm>
              <a:off x="3157983" y="-88642"/>
              <a:ext cx="1102671" cy="595424"/>
            </a:xfrm>
            <a:prstGeom prst="rect">
              <a:avLst/>
            </a:prstGeom>
            <a:solidFill>
              <a:schemeClr val="bg2"/>
            </a:solidFill>
          </p:spPr>
          <p:txBody>
            <a:bodyPr wrap="square" rtlCol="0">
              <a:spAutoFit/>
            </a:bodyPr>
            <a:lstStyle/>
            <a:p>
              <a:r>
                <a:rPr lang="en-GB" sz="1200" dirty="0">
                  <a:hlinkClick r:id="rId4"/>
                </a:rPr>
                <a:t>Burrell et al 2015</a:t>
              </a:r>
              <a:endParaRPr lang="en-GB" sz="1200" dirty="0"/>
            </a:p>
          </p:txBody>
        </p:sp>
      </p:grpSp>
      <p:sp>
        <p:nvSpPr>
          <p:cNvPr id="12" name="Content Placeholder 11">
            <a:extLst>
              <a:ext uri="{FF2B5EF4-FFF2-40B4-BE49-F238E27FC236}">
                <a16:creationId xmlns:a16="http://schemas.microsoft.com/office/drawing/2014/main" id="{DE240238-92CC-4DB2-9137-113F96A35301}"/>
              </a:ext>
            </a:extLst>
          </p:cNvPr>
          <p:cNvSpPr>
            <a:spLocks noGrp="1"/>
          </p:cNvSpPr>
          <p:nvPr>
            <p:ph idx="1"/>
          </p:nvPr>
        </p:nvSpPr>
        <p:spPr>
          <a:xfrm>
            <a:off x="88775" y="3017519"/>
            <a:ext cx="4444994" cy="1773937"/>
          </a:xfrm>
        </p:spPr>
        <p:txBody>
          <a:bodyPr>
            <a:normAutofit lnSpcReduction="10000"/>
          </a:bodyPr>
          <a:lstStyle/>
          <a:p>
            <a:r>
              <a:rPr lang="en-GB" sz="1600" dirty="0"/>
              <a:t>Lower down, generally dominated by EUV heating</a:t>
            </a:r>
          </a:p>
          <a:p>
            <a:r>
              <a:rPr lang="en-GB" sz="1600" dirty="0"/>
              <a:t>Higher up, chemical heating takes over</a:t>
            </a:r>
          </a:p>
          <a:p>
            <a:r>
              <a:rPr lang="en-GB" sz="1600" dirty="0"/>
              <a:t>~representative of global picture  - but actually spot value at middle latitudes, so don’t expect any Joule / auroral heating processes </a:t>
            </a:r>
          </a:p>
        </p:txBody>
      </p:sp>
      <p:sp>
        <p:nvSpPr>
          <p:cNvPr id="2" name="Title 1">
            <a:extLst>
              <a:ext uri="{FF2B5EF4-FFF2-40B4-BE49-F238E27FC236}">
                <a16:creationId xmlns:a16="http://schemas.microsoft.com/office/drawing/2014/main" id="{CF78E21C-B212-4DEC-82B0-B3A45DCA3B71}"/>
              </a:ext>
            </a:extLst>
          </p:cNvPr>
          <p:cNvSpPr>
            <a:spLocks noGrp="1"/>
          </p:cNvSpPr>
          <p:nvPr>
            <p:ph type="title"/>
          </p:nvPr>
        </p:nvSpPr>
        <p:spPr>
          <a:xfrm>
            <a:off x="1921902" y="0"/>
            <a:ext cx="4444994" cy="756838"/>
          </a:xfrm>
        </p:spPr>
        <p:txBody>
          <a:bodyPr/>
          <a:lstStyle/>
          <a:p>
            <a:pPr algn="r"/>
            <a:r>
              <a:rPr lang="en-GB" dirty="0"/>
              <a:t>Energetics budget</a:t>
            </a:r>
          </a:p>
        </p:txBody>
      </p:sp>
      <p:pic>
        <p:nvPicPr>
          <p:cNvPr id="5" name="Picture 4">
            <a:extLst>
              <a:ext uri="{FF2B5EF4-FFF2-40B4-BE49-F238E27FC236}">
                <a16:creationId xmlns:a16="http://schemas.microsoft.com/office/drawing/2014/main" id="{51592DE6-DA11-4235-BAB6-0E82C0802A62}"/>
              </a:ext>
            </a:extLst>
          </p:cNvPr>
          <p:cNvPicPr>
            <a:picLocks noChangeAspect="1"/>
          </p:cNvPicPr>
          <p:nvPr/>
        </p:nvPicPr>
        <p:blipFill>
          <a:blip r:embed="rId5"/>
          <a:stretch>
            <a:fillRect/>
          </a:stretch>
        </p:blipFill>
        <p:spPr>
          <a:xfrm>
            <a:off x="5235022" y="688398"/>
            <a:ext cx="3215553" cy="2451049"/>
          </a:xfrm>
          <a:prstGeom prst="rect">
            <a:avLst/>
          </a:prstGeom>
        </p:spPr>
      </p:pic>
      <p:sp>
        <p:nvSpPr>
          <p:cNvPr id="13" name="Content Placeholder 11">
            <a:extLst>
              <a:ext uri="{FF2B5EF4-FFF2-40B4-BE49-F238E27FC236}">
                <a16:creationId xmlns:a16="http://schemas.microsoft.com/office/drawing/2014/main" id="{48DC9E7E-0F79-488A-B579-C755B686FB27}"/>
              </a:ext>
            </a:extLst>
          </p:cNvPr>
          <p:cNvSpPr txBox="1">
            <a:spLocks/>
          </p:cNvSpPr>
          <p:nvPr/>
        </p:nvSpPr>
        <p:spPr>
          <a:xfrm>
            <a:off x="4840607" y="3148087"/>
            <a:ext cx="4214618" cy="1773937"/>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Global mean July solar min for lower thermosphere</a:t>
            </a:r>
          </a:p>
          <a:p>
            <a:r>
              <a:rPr lang="en-GB" sz="1600" dirty="0"/>
              <a:t>JH and auroral heating seen but will be higher at high lats</a:t>
            </a:r>
          </a:p>
          <a:p>
            <a:r>
              <a:rPr lang="en-GB" sz="1600" dirty="0"/>
              <a:t>Exothermic heating important</a:t>
            </a:r>
          </a:p>
          <a:p>
            <a:r>
              <a:rPr lang="en-GB" sz="1600" dirty="0"/>
              <a:t>Direct UV heating important at these heights; EUV role growing at higher altitudes </a:t>
            </a:r>
          </a:p>
        </p:txBody>
      </p:sp>
      <p:sp>
        <p:nvSpPr>
          <p:cNvPr id="14" name="TextBox 13">
            <a:extLst>
              <a:ext uri="{FF2B5EF4-FFF2-40B4-BE49-F238E27FC236}">
                <a16:creationId xmlns:a16="http://schemas.microsoft.com/office/drawing/2014/main" id="{B60D4F07-B47C-43DB-9DB5-47FCB5A15EC0}"/>
              </a:ext>
            </a:extLst>
          </p:cNvPr>
          <p:cNvSpPr txBox="1"/>
          <p:nvPr/>
        </p:nvSpPr>
        <p:spPr>
          <a:xfrm>
            <a:off x="4615354" y="744135"/>
            <a:ext cx="637253" cy="646331"/>
          </a:xfrm>
          <a:prstGeom prst="rect">
            <a:avLst/>
          </a:prstGeom>
          <a:solidFill>
            <a:schemeClr val="bg2"/>
          </a:solidFill>
        </p:spPr>
        <p:txBody>
          <a:bodyPr wrap="square" rtlCol="0">
            <a:spAutoFit/>
          </a:bodyPr>
          <a:lstStyle/>
          <a:p>
            <a:r>
              <a:rPr lang="en-GB" sz="1200" dirty="0"/>
              <a:t>Marsh et al 2007</a:t>
            </a:r>
          </a:p>
        </p:txBody>
      </p:sp>
    </p:spTree>
    <p:extLst>
      <p:ext uri="{BB962C8B-B14F-4D97-AF65-F5344CB8AC3E}">
        <p14:creationId xmlns:p14="http://schemas.microsoft.com/office/powerpoint/2010/main" val="356767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6E2D5-AD5E-4838-B80F-8C62B2581E89}"/>
              </a:ext>
            </a:extLst>
          </p:cNvPr>
          <p:cNvPicPr>
            <a:picLocks noChangeAspect="1"/>
          </p:cNvPicPr>
          <p:nvPr/>
        </p:nvPicPr>
        <p:blipFill rotWithShape="1">
          <a:blip r:embed="rId2"/>
          <a:srcRect r="-2064" b="10436"/>
          <a:stretch/>
        </p:blipFill>
        <p:spPr>
          <a:xfrm>
            <a:off x="2401046" y="870222"/>
            <a:ext cx="3817036" cy="3672097"/>
          </a:xfrm>
          <a:prstGeom prst="rect">
            <a:avLst/>
          </a:prstGeom>
        </p:spPr>
      </p:pic>
      <p:sp>
        <p:nvSpPr>
          <p:cNvPr id="5" name="Content Placeholder 4">
            <a:extLst>
              <a:ext uri="{FF2B5EF4-FFF2-40B4-BE49-F238E27FC236}">
                <a16:creationId xmlns:a16="http://schemas.microsoft.com/office/drawing/2014/main" id="{EA7EFFE7-5C76-4486-AF91-295F7B7D6FDB}"/>
              </a:ext>
            </a:extLst>
          </p:cNvPr>
          <p:cNvSpPr>
            <a:spLocks noGrp="1"/>
          </p:cNvSpPr>
          <p:nvPr>
            <p:ph idx="1"/>
          </p:nvPr>
        </p:nvSpPr>
        <p:spPr>
          <a:xfrm>
            <a:off x="197691" y="3111736"/>
            <a:ext cx="2497852" cy="1959754"/>
          </a:xfrm>
        </p:spPr>
        <p:txBody>
          <a:bodyPr>
            <a:normAutofit/>
          </a:bodyPr>
          <a:lstStyle/>
          <a:p>
            <a:r>
              <a:rPr lang="en-GB" sz="1600" dirty="0"/>
              <a:t>Note how composition changes significantly only at  heights above ~100 km</a:t>
            </a:r>
          </a:p>
          <a:p>
            <a:r>
              <a:rPr lang="en-GB" sz="1600" dirty="0"/>
              <a:t>Above ~180 km atomic oxygen is the major constituent</a:t>
            </a:r>
          </a:p>
        </p:txBody>
      </p:sp>
      <p:sp>
        <p:nvSpPr>
          <p:cNvPr id="4" name="Title 3">
            <a:extLst>
              <a:ext uri="{FF2B5EF4-FFF2-40B4-BE49-F238E27FC236}">
                <a16:creationId xmlns:a16="http://schemas.microsoft.com/office/drawing/2014/main" id="{AA32C234-3273-4B6D-B3C7-9BD7D71ED68D}"/>
              </a:ext>
            </a:extLst>
          </p:cNvPr>
          <p:cNvSpPr>
            <a:spLocks noGrp="1"/>
          </p:cNvSpPr>
          <p:nvPr>
            <p:ph type="title"/>
          </p:nvPr>
        </p:nvSpPr>
        <p:spPr>
          <a:xfrm>
            <a:off x="2270435" y="249794"/>
            <a:ext cx="8640000" cy="576000"/>
          </a:xfrm>
        </p:spPr>
        <p:txBody>
          <a:bodyPr/>
          <a:lstStyle/>
          <a:p>
            <a:r>
              <a:rPr lang="en-GB" dirty="0" err="1"/>
              <a:t>Homopause</a:t>
            </a:r>
            <a:endParaRPr lang="en-GB" dirty="0"/>
          </a:p>
        </p:txBody>
      </p:sp>
      <p:cxnSp>
        <p:nvCxnSpPr>
          <p:cNvPr id="7" name="Straight Connector 6">
            <a:extLst>
              <a:ext uri="{FF2B5EF4-FFF2-40B4-BE49-F238E27FC236}">
                <a16:creationId xmlns:a16="http://schemas.microsoft.com/office/drawing/2014/main" id="{A121F7ED-69D4-46BA-B133-1678E1646ABE}"/>
              </a:ext>
            </a:extLst>
          </p:cNvPr>
          <p:cNvCxnSpPr>
            <a:cxnSpLocks/>
          </p:cNvCxnSpPr>
          <p:nvPr/>
        </p:nvCxnSpPr>
        <p:spPr>
          <a:xfrm>
            <a:off x="2809794" y="2792850"/>
            <a:ext cx="3209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BDE9092-DEFA-406E-B6A3-C4EE8803FBD3}"/>
              </a:ext>
            </a:extLst>
          </p:cNvPr>
          <p:cNvCxnSpPr>
            <a:cxnSpLocks/>
          </p:cNvCxnSpPr>
          <p:nvPr/>
        </p:nvCxnSpPr>
        <p:spPr>
          <a:xfrm>
            <a:off x="2809794" y="2210564"/>
            <a:ext cx="3184606" cy="3035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E67DC9-BACD-43E0-ACAC-C1A3F79DF9C9}"/>
              </a:ext>
            </a:extLst>
          </p:cNvPr>
          <p:cNvSpPr txBox="1"/>
          <p:nvPr/>
        </p:nvSpPr>
        <p:spPr>
          <a:xfrm>
            <a:off x="2758064" y="2715189"/>
            <a:ext cx="1289135" cy="338554"/>
          </a:xfrm>
          <a:prstGeom prst="rect">
            <a:avLst/>
          </a:prstGeom>
          <a:noFill/>
        </p:spPr>
        <p:txBody>
          <a:bodyPr wrap="none" rtlCol="0">
            <a:spAutoFit/>
          </a:bodyPr>
          <a:lstStyle/>
          <a:p>
            <a:r>
              <a:rPr lang="en-GB" sz="1600" dirty="0" err="1">
                <a:solidFill>
                  <a:schemeClr val="accent1"/>
                </a:solidFill>
              </a:rPr>
              <a:t>Homopause</a:t>
            </a:r>
            <a:endParaRPr lang="en-GB" sz="1600" dirty="0">
              <a:solidFill>
                <a:schemeClr val="accent1"/>
              </a:solidFill>
            </a:endParaRPr>
          </a:p>
        </p:txBody>
      </p:sp>
      <p:sp>
        <p:nvSpPr>
          <p:cNvPr id="12" name="TextBox 11">
            <a:extLst>
              <a:ext uri="{FF2B5EF4-FFF2-40B4-BE49-F238E27FC236}">
                <a16:creationId xmlns:a16="http://schemas.microsoft.com/office/drawing/2014/main" id="{7FCC4D3F-B4FF-4F02-94A9-6224FEA3CD14}"/>
              </a:ext>
            </a:extLst>
          </p:cNvPr>
          <p:cNvSpPr txBox="1"/>
          <p:nvPr/>
        </p:nvSpPr>
        <p:spPr>
          <a:xfrm>
            <a:off x="2786559" y="1849796"/>
            <a:ext cx="1348446" cy="338554"/>
          </a:xfrm>
          <a:prstGeom prst="rect">
            <a:avLst/>
          </a:prstGeom>
          <a:noFill/>
        </p:spPr>
        <p:txBody>
          <a:bodyPr wrap="none" rtlCol="0">
            <a:spAutoFit/>
          </a:bodyPr>
          <a:lstStyle/>
          <a:p>
            <a:r>
              <a:rPr lang="en-GB" sz="1600" dirty="0">
                <a:solidFill>
                  <a:schemeClr val="accent1"/>
                </a:solidFill>
              </a:rPr>
              <a:t>O dominates</a:t>
            </a:r>
          </a:p>
        </p:txBody>
      </p:sp>
      <p:pic>
        <p:nvPicPr>
          <p:cNvPr id="10" name="Picture 9">
            <a:extLst>
              <a:ext uri="{FF2B5EF4-FFF2-40B4-BE49-F238E27FC236}">
                <a16:creationId xmlns:a16="http://schemas.microsoft.com/office/drawing/2014/main" id="{72A6BD78-C33F-4292-9895-7A4629EBAAAA}"/>
              </a:ext>
            </a:extLst>
          </p:cNvPr>
          <p:cNvPicPr>
            <a:picLocks noChangeAspect="1"/>
          </p:cNvPicPr>
          <p:nvPr/>
        </p:nvPicPr>
        <p:blipFill>
          <a:blip r:embed="rId3"/>
          <a:stretch>
            <a:fillRect/>
          </a:stretch>
        </p:blipFill>
        <p:spPr>
          <a:xfrm>
            <a:off x="6141461" y="309999"/>
            <a:ext cx="2993395" cy="3115326"/>
          </a:xfrm>
          <a:prstGeom prst="rect">
            <a:avLst/>
          </a:prstGeom>
        </p:spPr>
      </p:pic>
      <p:pic>
        <p:nvPicPr>
          <p:cNvPr id="13" name="Picture 12">
            <a:extLst>
              <a:ext uri="{FF2B5EF4-FFF2-40B4-BE49-F238E27FC236}">
                <a16:creationId xmlns:a16="http://schemas.microsoft.com/office/drawing/2014/main" id="{A2AE65F5-445B-4CF0-AFBA-DFBFE7542DD3}"/>
              </a:ext>
            </a:extLst>
          </p:cNvPr>
          <p:cNvPicPr>
            <a:picLocks noChangeAspect="1"/>
          </p:cNvPicPr>
          <p:nvPr/>
        </p:nvPicPr>
        <p:blipFill>
          <a:blip r:embed="rId4"/>
          <a:stretch>
            <a:fillRect/>
          </a:stretch>
        </p:blipFill>
        <p:spPr>
          <a:xfrm>
            <a:off x="6141461" y="84963"/>
            <a:ext cx="2944623" cy="304826"/>
          </a:xfrm>
          <a:prstGeom prst="rect">
            <a:avLst/>
          </a:prstGeom>
        </p:spPr>
      </p:pic>
      <p:sp>
        <p:nvSpPr>
          <p:cNvPr id="14" name="TextBox 13">
            <a:extLst>
              <a:ext uri="{FF2B5EF4-FFF2-40B4-BE49-F238E27FC236}">
                <a16:creationId xmlns:a16="http://schemas.microsoft.com/office/drawing/2014/main" id="{C3A79AFE-87C9-4856-82DA-FE1F03780547}"/>
              </a:ext>
            </a:extLst>
          </p:cNvPr>
          <p:cNvSpPr txBox="1"/>
          <p:nvPr/>
        </p:nvSpPr>
        <p:spPr>
          <a:xfrm>
            <a:off x="6428232" y="3355848"/>
            <a:ext cx="2706624" cy="1477328"/>
          </a:xfrm>
          <a:prstGeom prst="rect">
            <a:avLst/>
          </a:prstGeom>
          <a:noFill/>
        </p:spPr>
        <p:txBody>
          <a:bodyPr wrap="square" rtlCol="0">
            <a:spAutoFit/>
          </a:bodyPr>
          <a:lstStyle/>
          <a:p>
            <a:r>
              <a:rPr lang="en-GB" sz="1500" i="1" dirty="0">
                <a:solidFill>
                  <a:srgbClr val="92D050"/>
                </a:solidFill>
              </a:rPr>
              <a:t>At 200-300 km O (lightest) dominates while O2 and N2 (heavier) fall off. Increased relative abundances of lighter elements (O, He, H) above around 550 km</a:t>
            </a:r>
          </a:p>
        </p:txBody>
      </p:sp>
      <p:sp>
        <p:nvSpPr>
          <p:cNvPr id="15" name="TextBox 14">
            <a:extLst>
              <a:ext uri="{FF2B5EF4-FFF2-40B4-BE49-F238E27FC236}">
                <a16:creationId xmlns:a16="http://schemas.microsoft.com/office/drawing/2014/main" id="{320E76CD-D0C5-41B4-A822-9BC36BAB3A66}"/>
              </a:ext>
            </a:extLst>
          </p:cNvPr>
          <p:cNvSpPr txBox="1"/>
          <p:nvPr/>
        </p:nvSpPr>
        <p:spPr>
          <a:xfrm>
            <a:off x="83440" y="803412"/>
            <a:ext cx="2703119"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B050"/>
                </a:solidFill>
              </a:rPr>
              <a:t>Below </a:t>
            </a:r>
            <a:r>
              <a:rPr lang="en-GB" dirty="0" err="1">
                <a:solidFill>
                  <a:srgbClr val="00B050"/>
                </a:solidFill>
              </a:rPr>
              <a:t>homopause</a:t>
            </a:r>
            <a:r>
              <a:rPr lang="en-GB" dirty="0">
                <a:solidFill>
                  <a:srgbClr val="00B050"/>
                </a:solidFill>
              </a:rPr>
              <a:t> (~105 km) eddy diffusion (turbulent mixing) dominates</a:t>
            </a:r>
          </a:p>
          <a:p>
            <a:pPr marL="285750" indent="-285750">
              <a:buFont typeface="Arial" panose="020B0604020202020204" pitchFamily="34" charset="0"/>
              <a:buChar char="•"/>
            </a:pPr>
            <a:r>
              <a:rPr lang="en-GB" dirty="0">
                <a:solidFill>
                  <a:srgbClr val="00B050"/>
                </a:solidFill>
              </a:rPr>
              <a:t>Above it, molecular diffusion – separation of constituents by particle mass</a:t>
            </a:r>
          </a:p>
        </p:txBody>
      </p:sp>
    </p:spTree>
    <p:extLst>
      <p:ext uri="{BB962C8B-B14F-4D97-AF65-F5344CB8AC3E}">
        <p14:creationId xmlns:p14="http://schemas.microsoft.com/office/powerpoint/2010/main" val="185647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234" y="711896"/>
            <a:ext cx="6227645" cy="375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6E3C1F3F-4CBE-4D6A-A271-048F9C23CD16}"/>
              </a:ext>
            </a:extLst>
          </p:cNvPr>
          <p:cNvGrpSpPr/>
          <p:nvPr/>
        </p:nvGrpSpPr>
        <p:grpSpPr>
          <a:xfrm>
            <a:off x="6724871" y="1275606"/>
            <a:ext cx="1604482" cy="1509158"/>
            <a:chOff x="7628496" y="1944919"/>
            <a:chExt cx="1512168" cy="1728192"/>
          </a:xfrm>
        </p:grpSpPr>
        <p:sp>
          <p:nvSpPr>
            <p:cNvPr id="3" name="Explosion: 8 Points 2">
              <a:extLst>
                <a:ext uri="{FF2B5EF4-FFF2-40B4-BE49-F238E27FC236}">
                  <a16:creationId xmlns:a16="http://schemas.microsoft.com/office/drawing/2014/main" id="{85AF9343-5363-471C-95A7-734E07988A1A}"/>
                </a:ext>
              </a:extLst>
            </p:cNvPr>
            <p:cNvSpPr/>
            <p:nvPr/>
          </p:nvSpPr>
          <p:spPr>
            <a:xfrm>
              <a:off x="7628496" y="1944919"/>
              <a:ext cx="1512168" cy="17281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Box 3">
              <a:extLst>
                <a:ext uri="{FF2B5EF4-FFF2-40B4-BE49-F238E27FC236}">
                  <a16:creationId xmlns:a16="http://schemas.microsoft.com/office/drawing/2014/main" id="{8EFE257D-9A9A-450A-8807-2B2B5637DEB0}"/>
                </a:ext>
              </a:extLst>
            </p:cNvPr>
            <p:cNvSpPr txBox="1"/>
            <p:nvPr/>
          </p:nvSpPr>
          <p:spPr>
            <a:xfrm>
              <a:off x="7639038" y="2505670"/>
              <a:ext cx="1368152" cy="954108"/>
            </a:xfrm>
            <a:prstGeom prst="rect">
              <a:avLst/>
            </a:prstGeom>
            <a:noFill/>
          </p:spPr>
          <p:txBody>
            <a:bodyPr wrap="square" rtlCol="0">
              <a:spAutoFit/>
            </a:bodyPr>
            <a:lstStyle/>
            <a:p>
              <a:pPr algn="ctr"/>
              <a:r>
                <a:rPr lang="en-GB" sz="1350"/>
                <a:t>Coldest place on Earth</a:t>
              </a:r>
            </a:p>
          </p:txBody>
        </p:sp>
      </p:grpSp>
      <p:grpSp>
        <p:nvGrpSpPr>
          <p:cNvPr id="7" name="Group 6">
            <a:extLst>
              <a:ext uri="{FF2B5EF4-FFF2-40B4-BE49-F238E27FC236}">
                <a16:creationId xmlns:a16="http://schemas.microsoft.com/office/drawing/2014/main" id="{3A1B32BA-219A-45FC-B026-A0820331CA6C}"/>
              </a:ext>
            </a:extLst>
          </p:cNvPr>
          <p:cNvGrpSpPr/>
          <p:nvPr/>
        </p:nvGrpSpPr>
        <p:grpSpPr>
          <a:xfrm>
            <a:off x="6946386" y="3406336"/>
            <a:ext cx="1989795" cy="1415046"/>
            <a:chOff x="7628496" y="1944919"/>
            <a:chExt cx="1512168" cy="1728192"/>
          </a:xfrm>
        </p:grpSpPr>
        <p:sp>
          <p:nvSpPr>
            <p:cNvPr id="8" name="Explosion: 8 Points 7">
              <a:extLst>
                <a:ext uri="{FF2B5EF4-FFF2-40B4-BE49-F238E27FC236}">
                  <a16:creationId xmlns:a16="http://schemas.microsoft.com/office/drawing/2014/main" id="{F665C852-C43B-4285-B193-3838ABAAD8EB}"/>
                </a:ext>
              </a:extLst>
            </p:cNvPr>
            <p:cNvSpPr/>
            <p:nvPr/>
          </p:nvSpPr>
          <p:spPr>
            <a:xfrm>
              <a:off x="7628496" y="1944919"/>
              <a:ext cx="1512168" cy="172819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a:extLst>
                <a:ext uri="{FF2B5EF4-FFF2-40B4-BE49-F238E27FC236}">
                  <a16:creationId xmlns:a16="http://schemas.microsoft.com/office/drawing/2014/main" id="{FAE891F9-01D5-4C7E-9A8A-0C2ADCC7ECE5}"/>
                </a:ext>
              </a:extLst>
            </p:cNvPr>
            <p:cNvSpPr txBox="1"/>
            <p:nvPr/>
          </p:nvSpPr>
          <p:spPr>
            <a:xfrm>
              <a:off x="7699539" y="2433247"/>
              <a:ext cx="1368152" cy="762112"/>
            </a:xfrm>
            <a:prstGeom prst="rect">
              <a:avLst/>
            </a:prstGeom>
            <a:noFill/>
          </p:spPr>
          <p:txBody>
            <a:bodyPr wrap="square" rtlCol="0">
              <a:spAutoFit/>
            </a:bodyPr>
            <a:lstStyle/>
            <a:p>
              <a:pPr algn="ctr"/>
              <a:r>
                <a:rPr lang="en-GB" sz="1350" dirty="0"/>
                <a:t>Hottest place in atmosphere</a:t>
              </a:r>
            </a:p>
          </p:txBody>
        </p:sp>
      </p:grpSp>
    </p:spTree>
    <p:extLst>
      <p:ext uri="{BB962C8B-B14F-4D97-AF65-F5344CB8AC3E}">
        <p14:creationId xmlns:p14="http://schemas.microsoft.com/office/powerpoint/2010/main" val="41831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470085"/>
            <a:ext cx="6059057" cy="402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67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019D862-9C6F-48B6-B881-8A981A193462}"/>
              </a:ext>
            </a:extLst>
          </p:cNvPr>
          <p:cNvSpPr>
            <a:spLocks noGrp="1"/>
          </p:cNvSpPr>
          <p:nvPr>
            <p:ph type="title"/>
          </p:nvPr>
        </p:nvSpPr>
        <p:spPr/>
        <p:txBody>
          <a:bodyPr>
            <a:normAutofit/>
          </a:bodyPr>
          <a:lstStyle/>
          <a:p>
            <a:r>
              <a:rPr lang="en-GB" dirty="0"/>
              <a:t>Part 1: Thermal structure</a:t>
            </a:r>
            <a:endParaRPr lang="en-US" dirty="0"/>
          </a:p>
        </p:txBody>
      </p:sp>
      <p:graphicFrame>
        <p:nvGraphicFramePr>
          <p:cNvPr id="4" name="TextBox 1">
            <a:extLst>
              <a:ext uri="{FF2B5EF4-FFF2-40B4-BE49-F238E27FC236}">
                <a16:creationId xmlns:a16="http://schemas.microsoft.com/office/drawing/2014/main" id="{60B0F75B-F40F-4170-978D-E91236135E7B}"/>
              </a:ext>
            </a:extLst>
          </p:cNvPr>
          <p:cNvGraphicFramePr/>
          <p:nvPr>
            <p:extLst>
              <p:ext uri="{D42A27DB-BD31-4B8C-83A1-F6EECF244321}">
                <p14:modId xmlns:p14="http://schemas.microsoft.com/office/powerpoint/2010/main" val="3054180895"/>
              </p:ext>
            </p:extLst>
          </p:nvPr>
        </p:nvGraphicFramePr>
        <p:xfrm>
          <a:off x="252000" y="1548000"/>
          <a:ext cx="8640000" cy="30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09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71CF-5261-48D2-858D-51C0BBF60F6A}"/>
              </a:ext>
            </a:extLst>
          </p:cNvPr>
          <p:cNvSpPr>
            <a:spLocks noGrp="1"/>
          </p:cNvSpPr>
          <p:nvPr>
            <p:ph type="title"/>
          </p:nvPr>
        </p:nvSpPr>
        <p:spPr/>
        <p:txBody>
          <a:bodyPr/>
          <a:lstStyle/>
          <a:p>
            <a:r>
              <a:rPr lang="en-GB" dirty="0"/>
              <a:t>Structure of lecture</a:t>
            </a:r>
          </a:p>
        </p:txBody>
      </p:sp>
      <p:sp>
        <p:nvSpPr>
          <p:cNvPr id="3" name="Content Placeholder 2">
            <a:extLst>
              <a:ext uri="{FF2B5EF4-FFF2-40B4-BE49-F238E27FC236}">
                <a16:creationId xmlns:a16="http://schemas.microsoft.com/office/drawing/2014/main" id="{C1A365D4-9D54-4F21-BF62-BE1B2F8EA3C3}"/>
              </a:ext>
            </a:extLst>
          </p:cNvPr>
          <p:cNvSpPr>
            <a:spLocks noGrp="1"/>
          </p:cNvSpPr>
          <p:nvPr>
            <p:ph idx="1"/>
          </p:nvPr>
        </p:nvSpPr>
        <p:spPr/>
        <p:txBody>
          <a:bodyPr/>
          <a:lstStyle/>
          <a:p>
            <a:pPr marL="457200" indent="-457200">
              <a:lnSpc>
                <a:spcPct val="200000"/>
              </a:lnSpc>
              <a:buFont typeface="+mj-lt"/>
              <a:buAutoNum type="arabicPeriod"/>
            </a:pPr>
            <a:r>
              <a:rPr lang="en-GB" dirty="0"/>
              <a:t>Thermal structure: energy sources and sinks</a:t>
            </a:r>
          </a:p>
          <a:p>
            <a:pPr marL="457200" indent="-457200">
              <a:lnSpc>
                <a:spcPct val="200000"/>
              </a:lnSpc>
              <a:buFont typeface="+mj-lt"/>
              <a:buAutoNum type="arabicPeriod"/>
            </a:pPr>
            <a:r>
              <a:rPr lang="en-GB" dirty="0"/>
              <a:t>Dynamics: wind structure, momentum balance and waves</a:t>
            </a:r>
          </a:p>
          <a:p>
            <a:pPr marL="457200" indent="-457200">
              <a:lnSpc>
                <a:spcPct val="200000"/>
              </a:lnSpc>
              <a:buFont typeface="+mj-lt"/>
              <a:buAutoNum type="arabicPeriod"/>
            </a:pPr>
            <a:r>
              <a:rPr lang="en-GB" dirty="0"/>
              <a:t>Observations and modelling </a:t>
            </a:r>
          </a:p>
        </p:txBody>
      </p:sp>
    </p:spTree>
    <p:extLst>
      <p:ext uri="{BB962C8B-B14F-4D97-AF65-F5344CB8AC3E}">
        <p14:creationId xmlns:p14="http://schemas.microsoft.com/office/powerpoint/2010/main" val="291094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82ADA2-B5A7-485C-9810-213903611B2F}"/>
              </a:ext>
            </a:extLst>
          </p:cNvPr>
          <p:cNvGrpSpPr/>
          <p:nvPr/>
        </p:nvGrpSpPr>
        <p:grpSpPr>
          <a:xfrm>
            <a:off x="28575" y="-1"/>
            <a:ext cx="7196810" cy="5179465"/>
            <a:chOff x="1095375" y="195485"/>
            <a:chExt cx="7196810" cy="5179465"/>
          </a:xfrm>
        </p:grpSpPr>
        <p:pic>
          <p:nvPicPr>
            <p:cNvPr id="7" name="Picture 6"/>
            <p:cNvPicPr>
              <a:picLocks noChangeAspect="1"/>
            </p:cNvPicPr>
            <p:nvPr/>
          </p:nvPicPr>
          <p:blipFill>
            <a:blip r:embed="rId3"/>
            <a:stretch>
              <a:fillRect/>
            </a:stretch>
          </p:blipFill>
          <p:spPr>
            <a:xfrm>
              <a:off x="1095375" y="195485"/>
              <a:ext cx="7196810" cy="4724401"/>
            </a:xfrm>
            <a:prstGeom prst="rect">
              <a:avLst/>
            </a:prstGeom>
          </p:spPr>
        </p:pic>
        <p:cxnSp>
          <p:nvCxnSpPr>
            <p:cNvPr id="3" name="Straight Arrow Connector 2"/>
            <p:cNvCxnSpPr>
              <a:cxnSpLocks/>
            </p:cNvCxnSpPr>
            <p:nvPr/>
          </p:nvCxnSpPr>
          <p:spPr>
            <a:xfrm flipV="1">
              <a:off x="8272935" y="2558623"/>
              <a:ext cx="0" cy="1233533"/>
            </a:xfrm>
            <a:prstGeom prst="straightConnector1">
              <a:avLst/>
            </a:prstGeom>
            <a:ln w="762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62628" y="4882507"/>
              <a:ext cx="5907058" cy="492443"/>
            </a:xfrm>
            <a:prstGeom prst="rect">
              <a:avLst/>
            </a:prstGeom>
          </p:spPr>
          <p:txBody>
            <a:bodyPr wrap="square">
              <a:spAutoFit/>
            </a:bodyPr>
            <a:lstStyle/>
            <a:p>
              <a:r>
                <a:rPr lang="en-GB" sz="1300" dirty="0"/>
                <a:t>Height dependence of atmospheric temperature and density according to the NRLMSISE-00 model (Doornbos, 2011) </a:t>
              </a:r>
            </a:p>
          </p:txBody>
        </p:sp>
        <p:sp>
          <p:nvSpPr>
            <p:cNvPr id="10" name="TextBox 9"/>
            <p:cNvSpPr txBox="1"/>
            <p:nvPr/>
          </p:nvSpPr>
          <p:spPr>
            <a:xfrm>
              <a:off x="3491880" y="314504"/>
              <a:ext cx="4077805" cy="300082"/>
            </a:xfrm>
            <a:prstGeom prst="rect">
              <a:avLst/>
            </a:prstGeom>
            <a:noFill/>
          </p:spPr>
          <p:txBody>
            <a:bodyPr wrap="square" rtlCol="0">
              <a:spAutoFit/>
            </a:bodyPr>
            <a:lstStyle/>
            <a:p>
              <a:r>
                <a:rPr lang="en-GB" sz="1350" b="1" dirty="0">
                  <a:solidFill>
                    <a:srgbClr val="7030A0"/>
                  </a:solidFill>
                </a:rPr>
                <a:t>The “</a:t>
              </a:r>
              <a:r>
                <a:rPr lang="en-GB" sz="1350" b="1" dirty="0" err="1">
                  <a:solidFill>
                    <a:srgbClr val="7030A0"/>
                  </a:solidFill>
                </a:rPr>
                <a:t>Ignorosphere</a:t>
              </a:r>
              <a:r>
                <a:rPr lang="en-GB" sz="1350" b="1" dirty="0">
                  <a:solidFill>
                    <a:srgbClr val="7030A0"/>
                  </a:solidFill>
                </a:rPr>
                <a:t>”: ~100-300 km altitude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862" y="3613981"/>
              <a:ext cx="810090" cy="30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214496"/>
              <a:ext cx="231662" cy="1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313" y="4214496"/>
              <a:ext cx="231662" cy="1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144" y="4178117"/>
              <a:ext cx="231662" cy="1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1584" y="4215757"/>
              <a:ext cx="228878" cy="16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a:extLst>
              <a:ext uri="{FF2B5EF4-FFF2-40B4-BE49-F238E27FC236}">
                <a16:creationId xmlns:a16="http://schemas.microsoft.com/office/drawing/2014/main" id="{B7A7E070-BA3C-4C78-A0D5-146168368349}"/>
              </a:ext>
            </a:extLst>
          </p:cNvPr>
          <p:cNvSpPr txBox="1"/>
          <p:nvPr/>
        </p:nvSpPr>
        <p:spPr>
          <a:xfrm>
            <a:off x="6838027" y="497848"/>
            <a:ext cx="2305973" cy="646331"/>
          </a:xfrm>
          <a:prstGeom prst="rect">
            <a:avLst/>
          </a:prstGeom>
          <a:noFill/>
        </p:spPr>
        <p:txBody>
          <a:bodyPr wrap="square" rtlCol="0">
            <a:spAutoFit/>
          </a:bodyPr>
          <a:lstStyle/>
          <a:p>
            <a:r>
              <a:rPr lang="en-GB" dirty="0"/>
              <a:t>Neutral atmosphere: remote sensing hard</a:t>
            </a:r>
          </a:p>
        </p:txBody>
      </p:sp>
      <p:sp>
        <p:nvSpPr>
          <p:cNvPr id="6" name="TextBox 5">
            <a:extLst>
              <a:ext uri="{FF2B5EF4-FFF2-40B4-BE49-F238E27FC236}">
                <a16:creationId xmlns:a16="http://schemas.microsoft.com/office/drawing/2014/main" id="{9DF2C002-B218-4BD3-9FA7-84351D221AEF}"/>
              </a:ext>
            </a:extLst>
          </p:cNvPr>
          <p:cNvSpPr txBox="1"/>
          <p:nvPr/>
        </p:nvSpPr>
        <p:spPr>
          <a:xfrm>
            <a:off x="7051535" y="1715868"/>
            <a:ext cx="2092465" cy="646331"/>
          </a:xfrm>
          <a:prstGeom prst="rect">
            <a:avLst/>
          </a:prstGeom>
          <a:noFill/>
        </p:spPr>
        <p:txBody>
          <a:bodyPr wrap="square" rtlCol="0">
            <a:spAutoFit/>
          </a:bodyPr>
          <a:lstStyle/>
          <a:p>
            <a:r>
              <a:rPr lang="en-GB" sz="1200" dirty="0"/>
              <a:t>In situ measurements possible with low-altitude satellites above</a:t>
            </a:r>
          </a:p>
        </p:txBody>
      </p:sp>
      <p:cxnSp>
        <p:nvCxnSpPr>
          <p:cNvPr id="15" name="Straight Arrow Connector 14">
            <a:extLst>
              <a:ext uri="{FF2B5EF4-FFF2-40B4-BE49-F238E27FC236}">
                <a16:creationId xmlns:a16="http://schemas.microsoft.com/office/drawing/2014/main" id="{BB13DD5E-4BE8-439B-B567-8B80E2CC85F1}"/>
              </a:ext>
            </a:extLst>
          </p:cNvPr>
          <p:cNvCxnSpPr>
            <a:cxnSpLocks/>
          </p:cNvCxnSpPr>
          <p:nvPr/>
        </p:nvCxnSpPr>
        <p:spPr>
          <a:xfrm flipV="1">
            <a:off x="6896263" y="1100800"/>
            <a:ext cx="0" cy="1233533"/>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A389200-8D19-48AB-8E93-956A0269D92C}"/>
              </a:ext>
            </a:extLst>
          </p:cNvPr>
          <p:cNvCxnSpPr>
            <a:cxnSpLocks/>
          </p:cNvCxnSpPr>
          <p:nvPr/>
        </p:nvCxnSpPr>
        <p:spPr>
          <a:xfrm flipV="1">
            <a:off x="6896263" y="3562517"/>
            <a:ext cx="0" cy="64374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DAEC1FE-4E62-414B-9968-47D153FC9486}"/>
              </a:ext>
            </a:extLst>
          </p:cNvPr>
          <p:cNvSpPr txBox="1"/>
          <p:nvPr/>
        </p:nvSpPr>
        <p:spPr>
          <a:xfrm>
            <a:off x="6998773" y="3613922"/>
            <a:ext cx="2116652" cy="1015663"/>
          </a:xfrm>
          <a:prstGeom prst="rect">
            <a:avLst/>
          </a:prstGeom>
          <a:noFill/>
        </p:spPr>
        <p:txBody>
          <a:bodyPr wrap="square" rtlCol="0">
            <a:spAutoFit/>
          </a:bodyPr>
          <a:lstStyle/>
          <a:p>
            <a:r>
              <a:rPr lang="en-GB" sz="1200" dirty="0"/>
              <a:t>Sounding rockets (~120 km), radar (~100 km) &amp; weather balloons and satellites (~30-50 km) can measure below</a:t>
            </a:r>
          </a:p>
        </p:txBody>
      </p:sp>
      <p:sp>
        <p:nvSpPr>
          <p:cNvPr id="11" name="TextBox 10">
            <a:extLst>
              <a:ext uri="{FF2B5EF4-FFF2-40B4-BE49-F238E27FC236}">
                <a16:creationId xmlns:a16="http://schemas.microsoft.com/office/drawing/2014/main" id="{01EE9783-C7CC-4F59-AB9A-E9B39CC3F001}"/>
              </a:ext>
            </a:extLst>
          </p:cNvPr>
          <p:cNvSpPr txBox="1"/>
          <p:nvPr/>
        </p:nvSpPr>
        <p:spPr>
          <a:xfrm>
            <a:off x="7266996" y="2564556"/>
            <a:ext cx="1848429" cy="923330"/>
          </a:xfrm>
          <a:prstGeom prst="rect">
            <a:avLst/>
          </a:prstGeom>
          <a:noFill/>
        </p:spPr>
        <p:txBody>
          <a:bodyPr wrap="square" rtlCol="0">
            <a:spAutoFit/>
          </a:bodyPr>
          <a:lstStyle/>
          <a:p>
            <a:r>
              <a:rPr lang="en-GB" dirty="0"/>
              <a:t>Gap!</a:t>
            </a:r>
          </a:p>
          <a:p>
            <a:r>
              <a:rPr lang="en-GB" dirty="0"/>
              <a:t>Some remote sensing, but</a:t>
            </a:r>
          </a:p>
        </p:txBody>
      </p:sp>
    </p:spTree>
    <p:extLst>
      <p:ext uri="{BB962C8B-B14F-4D97-AF65-F5344CB8AC3E}">
        <p14:creationId xmlns:p14="http://schemas.microsoft.com/office/powerpoint/2010/main" val="270835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65" y="478660"/>
            <a:ext cx="6274253" cy="39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B756E39-51B0-4F88-9D46-6AB4B5524FF8}"/>
              </a:ext>
            </a:extLst>
          </p:cNvPr>
          <p:cNvSpPr/>
          <p:nvPr/>
        </p:nvSpPr>
        <p:spPr>
          <a:xfrm>
            <a:off x="1277634" y="2949792"/>
            <a:ext cx="6642738"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64086048-0DE3-4F65-B77A-E382AB0DBBD6}"/>
              </a:ext>
            </a:extLst>
          </p:cNvPr>
          <p:cNvSpPr txBox="1"/>
          <p:nvPr/>
        </p:nvSpPr>
        <p:spPr>
          <a:xfrm>
            <a:off x="1435637" y="931284"/>
            <a:ext cx="5971767" cy="3416320"/>
          </a:xfrm>
          <a:prstGeom prst="rect">
            <a:avLst/>
          </a:prstGeom>
          <a:solidFill>
            <a:srgbClr val="FFFF00"/>
          </a:solidFill>
        </p:spPr>
        <p:txBody>
          <a:bodyPr wrap="square" rtlCol="0">
            <a:spAutoFit/>
          </a:bodyPr>
          <a:lstStyle/>
          <a:p>
            <a:r>
              <a:rPr lang="en-GB" dirty="0">
                <a:solidFill>
                  <a:srgbClr val="00B050"/>
                </a:solidFill>
              </a:rPr>
              <a:t>Space Weather Impacts</a:t>
            </a:r>
          </a:p>
          <a:p>
            <a:endParaRPr lang="en-GB" dirty="0"/>
          </a:p>
          <a:p>
            <a:pPr marL="285750" indent="-285750">
              <a:buFont typeface="Arial" panose="020B0604020202020204" pitchFamily="34" charset="0"/>
              <a:buChar char="•"/>
            </a:pPr>
            <a:r>
              <a:rPr lang="en-GB" dirty="0"/>
              <a:t>Changes in EUV (enhanced over ~days or short term (solar flares)) can change </a:t>
            </a:r>
            <a:r>
              <a:rPr lang="en-GB" dirty="0" err="1"/>
              <a:t>thermospheric</a:t>
            </a:r>
            <a:r>
              <a:rPr lang="en-GB" dirty="0"/>
              <a:t> density by ~20-200%</a:t>
            </a:r>
          </a:p>
          <a:p>
            <a:pPr marL="285750" indent="-285750">
              <a:buFont typeface="Arial" panose="020B0604020202020204" pitchFamily="34" charset="0"/>
              <a:buChar char="•"/>
            </a:pPr>
            <a:r>
              <a:rPr lang="en-GB" dirty="0"/>
              <a:t>Severe geomagnetic storms can change density by up to ~700%</a:t>
            </a:r>
          </a:p>
          <a:p>
            <a:pPr marL="285750" indent="-285750">
              <a:buFont typeface="Arial" panose="020B0604020202020204" pitchFamily="34" charset="0"/>
              <a:buChar char="•"/>
            </a:pPr>
            <a:r>
              <a:rPr lang="en-GB" dirty="0"/>
              <a:t>Changes satellite drag – hard to track satellites or debris and enhances collision risk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Sometimes storms don’t need to be that big – </a:t>
            </a:r>
            <a:r>
              <a:rPr lang="en-GB" dirty="0" err="1"/>
              <a:t>Starlink</a:t>
            </a:r>
            <a:r>
              <a:rPr lang="en-GB" dirty="0"/>
              <a:t> event</a:t>
            </a:r>
          </a:p>
        </p:txBody>
      </p:sp>
      <p:pic>
        <p:nvPicPr>
          <p:cNvPr id="5" name="Picture 4">
            <a:extLst>
              <a:ext uri="{FF2B5EF4-FFF2-40B4-BE49-F238E27FC236}">
                <a16:creationId xmlns:a16="http://schemas.microsoft.com/office/drawing/2014/main" id="{7C744E7F-1FE7-47A2-86E7-B7D26300B4F3}"/>
              </a:ext>
            </a:extLst>
          </p:cNvPr>
          <p:cNvPicPr>
            <a:picLocks noChangeAspect="1"/>
          </p:cNvPicPr>
          <p:nvPr/>
        </p:nvPicPr>
        <p:blipFill rotWithShape="1">
          <a:blip r:embed="rId4"/>
          <a:srcRect l="28100" t="17545" r="35700" b="27467"/>
          <a:stretch/>
        </p:blipFill>
        <p:spPr>
          <a:xfrm>
            <a:off x="3010737" y="873700"/>
            <a:ext cx="3310128" cy="2828308"/>
          </a:xfrm>
          <a:prstGeom prst="rect">
            <a:avLst/>
          </a:prstGeom>
        </p:spPr>
      </p:pic>
      <p:pic>
        <p:nvPicPr>
          <p:cNvPr id="7" name="Picture 6">
            <a:extLst>
              <a:ext uri="{FF2B5EF4-FFF2-40B4-BE49-F238E27FC236}">
                <a16:creationId xmlns:a16="http://schemas.microsoft.com/office/drawing/2014/main" id="{94775766-CFDF-44C1-87C1-37BBE93EA60C}"/>
              </a:ext>
            </a:extLst>
          </p:cNvPr>
          <p:cNvPicPr>
            <a:picLocks noChangeAspect="1"/>
          </p:cNvPicPr>
          <p:nvPr/>
        </p:nvPicPr>
        <p:blipFill rotWithShape="1">
          <a:blip r:embed="rId5"/>
          <a:srcRect l="11000" t="9213" r="25100" b="6133"/>
          <a:stretch/>
        </p:blipFill>
        <p:spPr>
          <a:xfrm>
            <a:off x="3010737" y="668396"/>
            <a:ext cx="5843016" cy="4354150"/>
          </a:xfrm>
          <a:prstGeom prst="rect">
            <a:avLst/>
          </a:prstGeom>
        </p:spPr>
      </p:pic>
    </p:spTree>
    <p:extLst>
      <p:ext uri="{BB962C8B-B14F-4D97-AF65-F5344CB8AC3E}">
        <p14:creationId xmlns:p14="http://schemas.microsoft.com/office/powerpoint/2010/main" val="33683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1541"/>
            <a:ext cx="6498477" cy="384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E737BE30-E0F6-4F0C-B7F9-284624FD4078}"/>
              </a:ext>
            </a:extLst>
          </p:cNvPr>
          <p:cNvGrpSpPr/>
          <p:nvPr/>
        </p:nvGrpSpPr>
        <p:grpSpPr>
          <a:xfrm>
            <a:off x="5371264" y="667330"/>
            <a:ext cx="2441096" cy="899486"/>
            <a:chOff x="5637686" y="889773"/>
            <a:chExt cx="3254794" cy="1199314"/>
          </a:xfrm>
        </p:grpSpPr>
        <p:grpSp>
          <p:nvGrpSpPr>
            <p:cNvPr id="5" name="Group 4">
              <a:extLst>
                <a:ext uri="{FF2B5EF4-FFF2-40B4-BE49-F238E27FC236}">
                  <a16:creationId xmlns:a16="http://schemas.microsoft.com/office/drawing/2014/main" id="{98D75D21-02CA-428C-8E8C-54E04A87745E}"/>
                </a:ext>
              </a:extLst>
            </p:cNvPr>
            <p:cNvGrpSpPr/>
            <p:nvPr/>
          </p:nvGrpSpPr>
          <p:grpSpPr>
            <a:xfrm>
              <a:off x="6660232" y="889773"/>
              <a:ext cx="2232248" cy="1171075"/>
              <a:chOff x="6660232" y="889773"/>
              <a:chExt cx="2232248" cy="1171075"/>
            </a:xfrm>
          </p:grpSpPr>
          <p:sp>
            <p:nvSpPr>
              <p:cNvPr id="2" name="Rectangle: Rounded Corners 1">
                <a:extLst>
                  <a:ext uri="{FF2B5EF4-FFF2-40B4-BE49-F238E27FC236}">
                    <a16:creationId xmlns:a16="http://schemas.microsoft.com/office/drawing/2014/main" id="{7FC4F36D-7B95-4BAB-BD51-426B41743304}"/>
                  </a:ext>
                </a:extLst>
              </p:cNvPr>
              <p:cNvSpPr/>
              <p:nvPr/>
            </p:nvSpPr>
            <p:spPr>
              <a:xfrm>
                <a:off x="6660232" y="1628800"/>
                <a:ext cx="1296144"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58E21665-0856-4493-B178-A751AE980D71}"/>
                  </a:ext>
                </a:extLst>
              </p:cNvPr>
              <p:cNvSpPr txBox="1"/>
              <p:nvPr/>
            </p:nvSpPr>
            <p:spPr>
              <a:xfrm>
                <a:off x="6660232" y="1660158"/>
                <a:ext cx="1296144" cy="400109"/>
              </a:xfrm>
              <a:prstGeom prst="rect">
                <a:avLst/>
              </a:prstGeom>
              <a:noFill/>
            </p:spPr>
            <p:txBody>
              <a:bodyPr wrap="square" rtlCol="0">
                <a:spAutoFit/>
              </a:bodyPr>
              <a:lstStyle/>
              <a:p>
                <a:r>
                  <a:rPr lang="en-GB" sz="1350">
                    <a:latin typeface="Times New Roman" panose="02020603050405020304" pitchFamily="18" charset="0"/>
                    <a:cs typeface="Times New Roman" panose="02020603050405020304" pitchFamily="18" charset="0"/>
                  </a:rPr>
                  <a:t>Solar wind</a:t>
                </a:r>
              </a:p>
            </p:txBody>
          </p:sp>
          <p:sp>
            <p:nvSpPr>
              <p:cNvPr id="7" name="Rectangle: Rounded Corners 6">
                <a:extLst>
                  <a:ext uri="{FF2B5EF4-FFF2-40B4-BE49-F238E27FC236}">
                    <a16:creationId xmlns:a16="http://schemas.microsoft.com/office/drawing/2014/main" id="{E7403769-FE00-436B-A9C4-B87A1151A744}"/>
                  </a:ext>
                </a:extLst>
              </p:cNvPr>
              <p:cNvSpPr/>
              <p:nvPr/>
            </p:nvSpPr>
            <p:spPr>
              <a:xfrm>
                <a:off x="7354057" y="889773"/>
                <a:ext cx="1296144"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009718D5-D206-49F2-9F33-A7D705D6F52B}"/>
                  </a:ext>
                </a:extLst>
              </p:cNvPr>
              <p:cNvSpPr txBox="1"/>
              <p:nvPr/>
            </p:nvSpPr>
            <p:spPr>
              <a:xfrm>
                <a:off x="7596336" y="949464"/>
                <a:ext cx="1296144" cy="400109"/>
              </a:xfrm>
              <a:prstGeom prst="rect">
                <a:avLst/>
              </a:prstGeom>
              <a:noFill/>
            </p:spPr>
            <p:txBody>
              <a:bodyPr wrap="square" rtlCol="0">
                <a:spAutoFit/>
              </a:bodyPr>
              <a:lstStyle/>
              <a:p>
                <a:r>
                  <a:rPr lang="en-GB" sz="1350" dirty="0">
                    <a:latin typeface="Times New Roman" panose="02020603050405020304" pitchFamily="18" charset="0"/>
                    <a:cs typeface="Times New Roman" panose="02020603050405020304" pitchFamily="18" charset="0"/>
                  </a:rPr>
                  <a:t>Sun</a:t>
                </a:r>
              </a:p>
            </p:txBody>
          </p:sp>
        </p:grpSp>
        <p:cxnSp>
          <p:nvCxnSpPr>
            <p:cNvPr id="9" name="Straight Arrow Connector 8">
              <a:extLst>
                <a:ext uri="{FF2B5EF4-FFF2-40B4-BE49-F238E27FC236}">
                  <a16:creationId xmlns:a16="http://schemas.microsoft.com/office/drawing/2014/main" id="{CF885A90-EBA2-4C5F-9F91-A054B6DBF149}"/>
                </a:ext>
              </a:extLst>
            </p:cNvPr>
            <p:cNvCxnSpPr/>
            <p:nvPr/>
          </p:nvCxnSpPr>
          <p:spPr>
            <a:xfrm flipH="1">
              <a:off x="7354057" y="1353179"/>
              <a:ext cx="314287" cy="2442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D343B9-5E60-4F82-8F16-267943DABC36}"/>
                </a:ext>
              </a:extLst>
            </p:cNvPr>
            <p:cNvCxnSpPr>
              <a:cxnSpLocks/>
            </p:cNvCxnSpPr>
            <p:nvPr/>
          </p:nvCxnSpPr>
          <p:spPr>
            <a:xfrm flipH="1">
              <a:off x="5637686" y="1844824"/>
              <a:ext cx="950538" cy="244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888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DC0E32-8EA8-4FFA-9F15-E576AAC538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79" r="8582"/>
          <a:stretch/>
        </p:blipFill>
        <p:spPr>
          <a:xfrm>
            <a:off x="2867891" y="0"/>
            <a:ext cx="6276109" cy="4822166"/>
          </a:xfrm>
          <a:prstGeom prst="rect">
            <a:avLst/>
          </a:prstGeom>
        </p:spPr>
      </p:pic>
      <p:sp>
        <p:nvSpPr>
          <p:cNvPr id="3" name="TextBox 2">
            <a:extLst>
              <a:ext uri="{FF2B5EF4-FFF2-40B4-BE49-F238E27FC236}">
                <a16:creationId xmlns:a16="http://schemas.microsoft.com/office/drawing/2014/main" id="{7E55C925-7534-4645-89EC-CECC39F059CB}"/>
              </a:ext>
            </a:extLst>
          </p:cNvPr>
          <p:cNvSpPr txBox="1"/>
          <p:nvPr/>
        </p:nvSpPr>
        <p:spPr>
          <a:xfrm>
            <a:off x="2867891" y="4429735"/>
            <a:ext cx="2186248" cy="276999"/>
          </a:xfrm>
          <a:prstGeom prst="rect">
            <a:avLst/>
          </a:prstGeom>
          <a:noFill/>
        </p:spPr>
        <p:txBody>
          <a:bodyPr wrap="square" rtlCol="0">
            <a:spAutoFit/>
          </a:bodyPr>
          <a:lstStyle/>
          <a:p>
            <a:r>
              <a:rPr lang="en-GB" sz="1200" i="1" dirty="0">
                <a:solidFill>
                  <a:schemeClr val="bg2"/>
                </a:solidFill>
                <a:latin typeface="+mj-lt"/>
                <a:cs typeface="Times New Roman" panose="02020603050405020304" pitchFamily="18" charset="0"/>
                <a:hlinkClick r:id="rId4"/>
              </a:rPr>
              <a:t>J. </a:t>
            </a:r>
            <a:r>
              <a:rPr lang="en-GB" sz="1200" i="1" dirty="0" err="1">
                <a:solidFill>
                  <a:schemeClr val="bg2"/>
                </a:solidFill>
                <a:latin typeface="+mj-lt"/>
                <a:cs typeface="Times New Roman" panose="02020603050405020304" pitchFamily="18" charset="0"/>
                <a:hlinkClick r:id="rId4"/>
              </a:rPr>
              <a:t>Grobowsky</a:t>
            </a:r>
            <a:r>
              <a:rPr lang="en-GB" sz="1200" i="1" dirty="0">
                <a:solidFill>
                  <a:schemeClr val="bg2"/>
                </a:solidFill>
                <a:latin typeface="+mj-lt"/>
                <a:cs typeface="Times New Roman" panose="02020603050405020304" pitchFamily="18" charset="0"/>
                <a:hlinkClick r:id="rId4"/>
              </a:rPr>
              <a:t> / NASA GSFC</a:t>
            </a:r>
            <a:endParaRPr lang="en-GB" sz="1200" i="1" dirty="0">
              <a:solidFill>
                <a:schemeClr val="bg2"/>
              </a:solidFill>
              <a:latin typeface="+mj-lt"/>
              <a:cs typeface="Times New Roman" panose="02020603050405020304" pitchFamily="18" charset="0"/>
            </a:endParaRPr>
          </a:p>
        </p:txBody>
      </p:sp>
      <p:sp>
        <p:nvSpPr>
          <p:cNvPr id="4" name="Content Placeholder 3">
            <a:extLst>
              <a:ext uri="{FF2B5EF4-FFF2-40B4-BE49-F238E27FC236}">
                <a16:creationId xmlns:a16="http://schemas.microsoft.com/office/drawing/2014/main" id="{09D413CD-F7A0-46D2-884C-3BF170F017B7}"/>
              </a:ext>
            </a:extLst>
          </p:cNvPr>
          <p:cNvSpPr>
            <a:spLocks noGrp="1"/>
          </p:cNvSpPr>
          <p:nvPr>
            <p:ph idx="1"/>
          </p:nvPr>
        </p:nvSpPr>
        <p:spPr>
          <a:xfrm>
            <a:off x="58189" y="1547999"/>
            <a:ext cx="2751513" cy="3158735"/>
          </a:xfrm>
        </p:spPr>
        <p:txBody>
          <a:bodyPr>
            <a:normAutofit fontScale="92500" lnSpcReduction="10000"/>
          </a:bodyPr>
          <a:lstStyle/>
          <a:p>
            <a:r>
              <a:rPr lang="en-GB" i="1" dirty="0"/>
              <a:t>Everything</a:t>
            </a:r>
            <a:r>
              <a:rPr lang="en-GB" dirty="0"/>
              <a:t> is coupled!</a:t>
            </a:r>
          </a:p>
          <a:p>
            <a:r>
              <a:rPr lang="en-GB" dirty="0"/>
              <a:t>Outward to the solar wind and sun</a:t>
            </a:r>
          </a:p>
          <a:p>
            <a:r>
              <a:rPr lang="en-GB" dirty="0"/>
              <a:t>Downward to the lower atmosphere</a:t>
            </a:r>
          </a:p>
          <a:p>
            <a:r>
              <a:rPr lang="en-GB" dirty="0"/>
              <a:t>Between ITM spheres</a:t>
            </a:r>
          </a:p>
          <a:p>
            <a:r>
              <a:rPr lang="en-GB" dirty="0"/>
              <a:t>Internal variability!</a:t>
            </a:r>
          </a:p>
          <a:p>
            <a:r>
              <a:rPr lang="en-GB" dirty="0"/>
              <a:t>So very complex</a:t>
            </a:r>
          </a:p>
          <a:p>
            <a:r>
              <a:rPr lang="en-GB" dirty="0"/>
              <a:t>Lots of interacting processes…</a:t>
            </a:r>
          </a:p>
        </p:txBody>
      </p:sp>
      <p:sp>
        <p:nvSpPr>
          <p:cNvPr id="2" name="Title 1">
            <a:extLst>
              <a:ext uri="{FF2B5EF4-FFF2-40B4-BE49-F238E27FC236}">
                <a16:creationId xmlns:a16="http://schemas.microsoft.com/office/drawing/2014/main" id="{5EBDAF21-9C88-4024-94AE-BE1BA504D74D}"/>
              </a:ext>
            </a:extLst>
          </p:cNvPr>
          <p:cNvSpPr>
            <a:spLocks noGrp="1"/>
          </p:cNvSpPr>
          <p:nvPr>
            <p:ph type="title"/>
          </p:nvPr>
        </p:nvSpPr>
        <p:spPr/>
        <p:txBody>
          <a:bodyPr/>
          <a:lstStyle/>
          <a:p>
            <a:r>
              <a:rPr lang="en-GB" dirty="0"/>
              <a:t>Big picture</a:t>
            </a:r>
          </a:p>
        </p:txBody>
      </p:sp>
    </p:spTree>
    <p:extLst>
      <p:ext uri="{BB962C8B-B14F-4D97-AF65-F5344CB8AC3E}">
        <p14:creationId xmlns:p14="http://schemas.microsoft.com/office/powerpoint/2010/main" val="285977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019D862-9C6F-48B6-B881-8A981A193462}"/>
              </a:ext>
            </a:extLst>
          </p:cNvPr>
          <p:cNvSpPr>
            <a:spLocks noGrp="1"/>
          </p:cNvSpPr>
          <p:nvPr>
            <p:ph type="title"/>
          </p:nvPr>
        </p:nvSpPr>
        <p:spPr/>
        <p:txBody>
          <a:bodyPr>
            <a:normAutofit/>
          </a:bodyPr>
          <a:lstStyle/>
          <a:p>
            <a:r>
              <a:rPr lang="en-GB" dirty="0"/>
              <a:t>Part 1: Thermal structure, energetics</a:t>
            </a:r>
            <a:endParaRPr lang="en-US" dirty="0"/>
          </a:p>
        </p:txBody>
      </p:sp>
      <p:graphicFrame>
        <p:nvGraphicFramePr>
          <p:cNvPr id="4" name="TextBox 1">
            <a:extLst>
              <a:ext uri="{FF2B5EF4-FFF2-40B4-BE49-F238E27FC236}">
                <a16:creationId xmlns:a16="http://schemas.microsoft.com/office/drawing/2014/main" id="{60B0F75B-F40F-4170-978D-E91236135E7B}"/>
              </a:ext>
            </a:extLst>
          </p:cNvPr>
          <p:cNvGraphicFramePr/>
          <p:nvPr>
            <p:extLst>
              <p:ext uri="{D42A27DB-BD31-4B8C-83A1-F6EECF244321}">
                <p14:modId xmlns:p14="http://schemas.microsoft.com/office/powerpoint/2010/main" val="3943657877"/>
              </p:ext>
            </p:extLst>
          </p:nvPr>
        </p:nvGraphicFramePr>
        <p:xfrm>
          <a:off x="252000" y="1548000"/>
          <a:ext cx="3546916" cy="30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5771B276-35D2-49F6-95F6-C91CAE749B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992" t="31772" r="11897"/>
          <a:stretch/>
        </p:blipFill>
        <p:spPr bwMode="auto">
          <a:xfrm>
            <a:off x="3906981" y="1379912"/>
            <a:ext cx="4743960" cy="33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47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AC84C-4046-46F1-AA02-AE9CEAE3821E}"/>
              </a:ext>
            </a:extLst>
          </p:cNvPr>
          <p:cNvPicPr>
            <a:picLocks noChangeAspect="1"/>
          </p:cNvPicPr>
          <p:nvPr/>
        </p:nvPicPr>
        <p:blipFill rotWithShape="1">
          <a:blip r:embed="rId3"/>
          <a:srcRect b="12413"/>
          <a:stretch/>
        </p:blipFill>
        <p:spPr>
          <a:xfrm>
            <a:off x="54251" y="1216774"/>
            <a:ext cx="5407211" cy="3330287"/>
          </a:xfrm>
          <a:prstGeom prst="rect">
            <a:avLst/>
          </a:prstGeom>
        </p:spPr>
      </p:pic>
      <p:sp>
        <p:nvSpPr>
          <p:cNvPr id="6" name="Content Placeholder 5">
            <a:extLst>
              <a:ext uri="{FF2B5EF4-FFF2-40B4-BE49-F238E27FC236}">
                <a16:creationId xmlns:a16="http://schemas.microsoft.com/office/drawing/2014/main" id="{827D6AB3-3C8C-4E7E-B766-A7519A807B88}"/>
              </a:ext>
            </a:extLst>
          </p:cNvPr>
          <p:cNvSpPr>
            <a:spLocks noGrp="1"/>
          </p:cNvSpPr>
          <p:nvPr>
            <p:ph idx="1"/>
          </p:nvPr>
        </p:nvSpPr>
        <p:spPr>
          <a:xfrm>
            <a:off x="5461462" y="1548000"/>
            <a:ext cx="3541222" cy="3060000"/>
          </a:xfrm>
        </p:spPr>
        <p:txBody>
          <a:bodyPr>
            <a:normAutofit/>
          </a:bodyPr>
          <a:lstStyle/>
          <a:p>
            <a:r>
              <a:rPr lang="en-GB" dirty="0"/>
              <a:t>Gradients arise due to heating and cooling processes</a:t>
            </a:r>
          </a:p>
          <a:p>
            <a:r>
              <a:rPr lang="en-GB" dirty="0"/>
              <a:t>Radiation a key process</a:t>
            </a:r>
          </a:p>
          <a:p>
            <a:r>
              <a:rPr lang="en-GB" dirty="0"/>
              <a:t>Different wavelengths involved at different heights</a:t>
            </a:r>
          </a:p>
          <a:p>
            <a:r>
              <a:rPr lang="en-GB" dirty="0"/>
              <a:t>Spheres’ composition a key factor in radiation budget  </a:t>
            </a:r>
            <a:r>
              <a:rPr lang="el-GR" dirty="0"/>
              <a:t>→</a:t>
            </a:r>
            <a:r>
              <a:rPr lang="en-GB" dirty="0"/>
              <a:t> temperature profile</a:t>
            </a:r>
          </a:p>
        </p:txBody>
      </p:sp>
      <p:sp>
        <p:nvSpPr>
          <p:cNvPr id="2" name="Title 1">
            <a:extLst>
              <a:ext uri="{FF2B5EF4-FFF2-40B4-BE49-F238E27FC236}">
                <a16:creationId xmlns:a16="http://schemas.microsoft.com/office/drawing/2014/main" id="{FC722A86-3A87-4210-AD34-70DC961C1F1E}"/>
              </a:ext>
            </a:extLst>
          </p:cNvPr>
          <p:cNvSpPr>
            <a:spLocks noGrp="1"/>
          </p:cNvSpPr>
          <p:nvPr>
            <p:ph type="title"/>
          </p:nvPr>
        </p:nvSpPr>
        <p:spPr/>
        <p:txBody>
          <a:bodyPr>
            <a:normAutofit fontScale="90000"/>
          </a:bodyPr>
          <a:lstStyle/>
          <a:p>
            <a:pPr algn="r"/>
            <a:r>
              <a:rPr lang="en-GB" dirty="0"/>
              <a:t>Spheres &amp; pauses:</a:t>
            </a:r>
            <a:br>
              <a:rPr lang="en-GB" dirty="0"/>
            </a:br>
            <a:r>
              <a:rPr lang="en-GB" dirty="0"/>
              <a:t> temperature</a:t>
            </a:r>
          </a:p>
        </p:txBody>
      </p:sp>
      <p:sp>
        <p:nvSpPr>
          <p:cNvPr id="4" name="TextBox 3">
            <a:extLst>
              <a:ext uri="{FF2B5EF4-FFF2-40B4-BE49-F238E27FC236}">
                <a16:creationId xmlns:a16="http://schemas.microsoft.com/office/drawing/2014/main" id="{10488647-0051-4254-895D-A43FF46A9F11}"/>
              </a:ext>
            </a:extLst>
          </p:cNvPr>
          <p:cNvSpPr txBox="1"/>
          <p:nvPr/>
        </p:nvSpPr>
        <p:spPr>
          <a:xfrm>
            <a:off x="4206240" y="4473361"/>
            <a:ext cx="1399742" cy="307777"/>
          </a:xfrm>
          <a:prstGeom prst="rect">
            <a:avLst/>
          </a:prstGeom>
          <a:noFill/>
        </p:spPr>
        <p:txBody>
          <a:bodyPr wrap="none" rtlCol="0">
            <a:spAutoFit/>
          </a:bodyPr>
          <a:lstStyle/>
          <a:p>
            <a:r>
              <a:rPr lang="en-GB" sz="1400" dirty="0" err="1">
                <a:solidFill>
                  <a:schemeClr val="bg2"/>
                </a:solidFill>
              </a:rPr>
              <a:t>N</a:t>
            </a:r>
            <a:r>
              <a:rPr lang="en-GB" sz="1400" dirty="0" err="1">
                <a:solidFill>
                  <a:schemeClr val="bg2"/>
                </a:solidFill>
                <a:hlinkClick r:id="rId4"/>
              </a:rPr>
              <a:t>Emmert</a:t>
            </a:r>
            <a:r>
              <a:rPr lang="en-GB" sz="1400" dirty="0">
                <a:solidFill>
                  <a:schemeClr val="bg2"/>
                </a:solidFill>
                <a:hlinkClick r:id="rId4"/>
              </a:rPr>
              <a:t>/NRL</a:t>
            </a:r>
            <a:endParaRPr lang="en-GB" sz="1400" dirty="0">
              <a:solidFill>
                <a:schemeClr val="bg2"/>
              </a:solidFill>
            </a:endParaRPr>
          </a:p>
        </p:txBody>
      </p:sp>
      <p:pic>
        <p:nvPicPr>
          <p:cNvPr id="5" name="Picture 4">
            <a:extLst>
              <a:ext uri="{FF2B5EF4-FFF2-40B4-BE49-F238E27FC236}">
                <a16:creationId xmlns:a16="http://schemas.microsoft.com/office/drawing/2014/main" id="{6225EE30-9E30-4908-B7F1-27AA597D2262}"/>
              </a:ext>
            </a:extLst>
          </p:cNvPr>
          <p:cNvPicPr>
            <a:picLocks noChangeAspect="1"/>
          </p:cNvPicPr>
          <p:nvPr/>
        </p:nvPicPr>
        <p:blipFill>
          <a:blip r:embed="rId5"/>
          <a:stretch>
            <a:fillRect/>
          </a:stretch>
        </p:blipFill>
        <p:spPr>
          <a:xfrm rot="20518935">
            <a:off x="422885" y="1885422"/>
            <a:ext cx="1695504" cy="2699692"/>
          </a:xfrm>
          <a:prstGeom prst="rect">
            <a:avLst/>
          </a:prstGeom>
        </p:spPr>
      </p:pic>
      <p:pic>
        <p:nvPicPr>
          <p:cNvPr id="7" name="Picture 6">
            <a:extLst>
              <a:ext uri="{FF2B5EF4-FFF2-40B4-BE49-F238E27FC236}">
                <a16:creationId xmlns:a16="http://schemas.microsoft.com/office/drawing/2014/main" id="{1518E3B7-7886-476C-81AD-87DBFD574DF5}"/>
              </a:ext>
            </a:extLst>
          </p:cNvPr>
          <p:cNvPicPr>
            <a:picLocks noChangeAspect="1"/>
          </p:cNvPicPr>
          <p:nvPr/>
        </p:nvPicPr>
        <p:blipFill>
          <a:blip r:embed="rId6"/>
          <a:stretch>
            <a:fillRect/>
          </a:stretch>
        </p:blipFill>
        <p:spPr>
          <a:xfrm rot="20511223">
            <a:off x="641527" y="2408668"/>
            <a:ext cx="734617" cy="295444"/>
          </a:xfrm>
          <a:prstGeom prst="rect">
            <a:avLst/>
          </a:prstGeom>
        </p:spPr>
      </p:pic>
      <p:pic>
        <p:nvPicPr>
          <p:cNvPr id="8" name="Picture 7">
            <a:extLst>
              <a:ext uri="{FF2B5EF4-FFF2-40B4-BE49-F238E27FC236}">
                <a16:creationId xmlns:a16="http://schemas.microsoft.com/office/drawing/2014/main" id="{71055242-395B-4877-81D6-3F89495A3CEE}"/>
              </a:ext>
            </a:extLst>
          </p:cNvPr>
          <p:cNvPicPr>
            <a:picLocks noChangeAspect="1"/>
          </p:cNvPicPr>
          <p:nvPr/>
        </p:nvPicPr>
        <p:blipFill>
          <a:blip r:embed="rId7"/>
          <a:stretch>
            <a:fillRect/>
          </a:stretch>
        </p:blipFill>
        <p:spPr>
          <a:xfrm rot="20578277">
            <a:off x="1307656" y="2215671"/>
            <a:ext cx="547940" cy="282028"/>
          </a:xfrm>
          <a:prstGeom prst="rect">
            <a:avLst/>
          </a:prstGeom>
        </p:spPr>
      </p:pic>
      <p:pic>
        <p:nvPicPr>
          <p:cNvPr id="9" name="Picture 8">
            <a:extLst>
              <a:ext uri="{FF2B5EF4-FFF2-40B4-BE49-F238E27FC236}">
                <a16:creationId xmlns:a16="http://schemas.microsoft.com/office/drawing/2014/main" id="{13135871-596F-4CE6-A59D-7A402724AA88}"/>
              </a:ext>
            </a:extLst>
          </p:cNvPr>
          <p:cNvPicPr>
            <a:picLocks noChangeAspect="1"/>
          </p:cNvPicPr>
          <p:nvPr/>
        </p:nvPicPr>
        <p:blipFill>
          <a:blip r:embed="rId8"/>
          <a:stretch>
            <a:fillRect/>
          </a:stretch>
        </p:blipFill>
        <p:spPr>
          <a:xfrm rot="20589412">
            <a:off x="737191" y="2455925"/>
            <a:ext cx="1066892" cy="12193"/>
          </a:xfrm>
          <a:prstGeom prst="rect">
            <a:avLst/>
          </a:prstGeom>
        </p:spPr>
      </p:pic>
    </p:spTree>
    <p:extLst>
      <p:ext uri="{BB962C8B-B14F-4D97-AF65-F5344CB8AC3E}">
        <p14:creationId xmlns:p14="http://schemas.microsoft.com/office/powerpoint/2010/main" val="113194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7006"/>
            <a:ext cx="6399326" cy="38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30BD370C-FE0F-4AC5-9052-C2FDCCE08B84}"/>
              </a:ext>
            </a:extLst>
          </p:cNvPr>
          <p:cNvPicPr>
            <a:picLocks noChangeAspect="1"/>
          </p:cNvPicPr>
          <p:nvPr/>
        </p:nvPicPr>
        <p:blipFill rotWithShape="1">
          <a:blip r:embed="rId4"/>
          <a:srcRect l="14075" t="-5704" r="12225" b="16547"/>
          <a:stretch/>
        </p:blipFill>
        <p:spPr>
          <a:xfrm>
            <a:off x="3762866" y="1145417"/>
            <a:ext cx="5234869" cy="3090996"/>
          </a:xfrm>
          <a:prstGeom prst="rect">
            <a:avLst/>
          </a:prstGeom>
        </p:spPr>
      </p:pic>
    </p:spTree>
    <p:extLst>
      <p:ext uri="{BB962C8B-B14F-4D97-AF65-F5344CB8AC3E}">
        <p14:creationId xmlns:p14="http://schemas.microsoft.com/office/powerpoint/2010/main" val="3785399968"/>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potx  -  Read-Only" id="{FB8689C5-7958-4EEB-87A0-B10E06292057}" vid="{035AAEFD-AE0C-4740-851C-D85588604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0C8061FA8DE4780B00EDCDF9D6C04" ma:contentTypeVersion="17" ma:contentTypeDescription="Create a new document." ma:contentTypeScope="" ma:versionID="5adb8e541bf3b989abac68e2328fd931">
  <xsd:schema xmlns:xsd="http://www.w3.org/2001/XMLSchema" xmlns:xs="http://www.w3.org/2001/XMLSchema" xmlns:p="http://schemas.microsoft.com/office/2006/metadata/properties" xmlns:ns1="http://schemas.microsoft.com/sharepoint/v3" xmlns:ns2="a7da87d5-63cb-488f-a04c-8de0712b05d0" xmlns:ns3="c32fccad-3964-46f2-872c-9a548d8d4eb4" xmlns:ns4="95a6d21c-7db0-4b7e-981f-b4f22b02b9d8" targetNamespace="http://schemas.microsoft.com/office/2006/metadata/properties" ma:root="true" ma:fieldsID="a1fdb865d53e6ab8885cd27c3b56ee97" ns1:_="" ns2:_="" ns3:_="" ns4:_="">
    <xsd:import namespace="http://schemas.microsoft.com/sharepoint/v3"/>
    <xsd:import namespace="a7da87d5-63cb-488f-a04c-8de0712b05d0"/>
    <xsd:import namespace="c32fccad-3964-46f2-872c-9a548d8d4eb4"/>
    <xsd:import namespace="95a6d21c-7db0-4b7e-981f-b4f22b02b9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element ref="ns3:MediaServiceOCR" minOccurs="0"/>
                <xsd:element ref="ns3:MediaServiceAutoKeyPoints" minOccurs="0"/>
                <xsd:element ref="ns3:MediaServiceKeyPoint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a87d5-63cb-488f-a04c-8de0712b05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2fccad-3964-46f2-872c-9a548d8d4e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1bb55a9-a1b5-4196-b12d-1833970ed3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01ee80af-243b-4110-9bca-7a4c86c006c4}" ma:internalName="TaxCatchAll" ma:showField="CatchAllData" ma:web="a7da87d5-63cb-488f-a04c-8de0712b05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95a6d21c-7db0-4b7e-981f-b4f22b02b9d8" xsi:nil="true"/>
    <lcf76f155ced4ddcb4097134ff3c332f xmlns="c32fccad-3964-46f2-872c-9a548d8d4e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668119-664B-4D20-ADEC-5A991303A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da87d5-63cb-488f-a04c-8de0712b05d0"/>
    <ds:schemaRef ds:uri="c32fccad-3964-46f2-872c-9a548d8d4eb4"/>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BD1F6-91C3-4A38-8FFC-56DD4FC2B3B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c32fccad-3964-46f2-872c-9a548d8d4eb4"/>
    <ds:schemaRef ds:uri="http://schemas.microsoft.com/sharepoint/v3"/>
    <ds:schemaRef ds:uri="http://purl.org/dc/terms/"/>
    <ds:schemaRef ds:uri="http://schemas.openxmlformats.org/package/2006/metadata/core-properties"/>
    <ds:schemaRef ds:uri="a7da87d5-63cb-488f-a04c-8de0712b05d0"/>
    <ds:schemaRef ds:uri="http://www.w3.org/XML/1998/namespace"/>
    <ds:schemaRef ds:uri="http://purl.org/dc/dcmitype/"/>
    <ds:schemaRef ds:uri="95a6d21c-7db0-4b7e-981f-b4f22b02b9d8"/>
  </ds:schemaRefs>
</ds:datastoreItem>
</file>

<file path=customXml/itemProps3.xml><?xml version="1.0" encoding="utf-8"?>
<ds:datastoreItem xmlns:ds="http://schemas.openxmlformats.org/officeDocument/2006/customXml" ds:itemID="{11D14F28-3C38-4EE6-AB97-AE5EFBFAD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3880</TotalTime>
  <Words>1340</Words>
  <Application>Microsoft Office PowerPoint</Application>
  <PresentationFormat>On-screen Show (16:9)</PresentationFormat>
  <Paragraphs>144</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The mesosphere &amp; thermosphere</vt:lpstr>
      <vt:lpstr>Structure of lecture</vt:lpstr>
      <vt:lpstr>PowerPoint Presentation</vt:lpstr>
      <vt:lpstr>PowerPoint Presentation</vt:lpstr>
      <vt:lpstr>PowerPoint Presentation</vt:lpstr>
      <vt:lpstr>Big picture</vt:lpstr>
      <vt:lpstr>Part 1: Thermal structure, energetics</vt:lpstr>
      <vt:lpstr>Spheres &amp; pauses:  temperature</vt:lpstr>
      <vt:lpstr>PowerPoint Presentation</vt:lpstr>
      <vt:lpstr>PowerPoint Presentation</vt:lpstr>
      <vt:lpstr>PowerPoint Presentation</vt:lpstr>
      <vt:lpstr>PowerPoint Presentation</vt:lpstr>
      <vt:lpstr>PowerPoint Presentation</vt:lpstr>
      <vt:lpstr>Energetics budget</vt:lpstr>
      <vt:lpstr>Homopause</vt:lpstr>
      <vt:lpstr>PowerPoint Presentation</vt:lpstr>
      <vt:lpstr>PowerPoint Presentation</vt:lpstr>
      <vt:lpstr>Part 1: Thermal structure</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Henley, Edmund</dc:creator>
  <cp:lastModifiedBy>David Jackson</cp:lastModifiedBy>
  <cp:revision>67</cp:revision>
  <dcterms:created xsi:type="dcterms:W3CDTF">2021-08-25T15:59:35Z</dcterms:created>
  <dcterms:modified xsi:type="dcterms:W3CDTF">2023-08-30T10:07:24Z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0x010100E410C8061FA8DE4780B00EDCDF9D6C04</vt:lpwstr>
  </property>
  <property fmtid="{D5CDD505-2E9C-101B-9397-08002B2CF9AE}" pid="3" name="Order">
    <vt:r8>4814700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