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4"/>
  </p:notesMasterIdLst>
  <p:sldIdLst>
    <p:sldId id="361" r:id="rId5"/>
    <p:sldId id="259" r:id="rId6"/>
    <p:sldId id="260" r:id="rId7"/>
    <p:sldId id="345" r:id="rId8"/>
    <p:sldId id="262" r:id="rId9"/>
    <p:sldId id="364" r:id="rId10"/>
    <p:sldId id="366" r:id="rId11"/>
    <p:sldId id="365" r:id="rId12"/>
    <p:sldId id="35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000000"/>
    <a:srgbClr val="E47452"/>
    <a:srgbClr val="359BC0"/>
    <a:srgbClr val="55C6B4"/>
    <a:srgbClr val="CF4922"/>
    <a:srgbClr val="0F79BE"/>
    <a:srgbClr val="BBBDBF"/>
    <a:srgbClr val="C4E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9" autoAdjust="0"/>
    <p:restoredTop sz="79906" autoAdjust="0"/>
  </p:normalViewPr>
  <p:slideViewPr>
    <p:cSldViewPr snapToGrid="0">
      <p:cViewPr varScale="1">
        <p:scale>
          <a:sx n="70" d="100"/>
          <a:sy n="70" d="100"/>
        </p:scale>
        <p:origin x="1204" y="5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50D7A-A7DB-49AE-9199-818D5B41C9B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548FDF8-0BEE-4C0A-A297-5DE015415455}">
      <dgm:prSet/>
      <dgm:spPr/>
      <dgm:t>
        <a:bodyPr/>
        <a:lstStyle/>
        <a:p>
          <a:pPr>
            <a:lnSpc>
              <a:spcPct val="100000"/>
            </a:lnSpc>
          </a:pPr>
          <a:endParaRPr lang="en-US" dirty="0"/>
        </a:p>
      </dgm:t>
    </dgm:pt>
    <dgm:pt modelId="{C64DC117-FDA0-41EB-BD76-CBEF45134F95}" type="sibTrans" cxnId="{75312190-021E-475F-8790-413DAC510181}">
      <dgm:prSet/>
      <dgm:spPr/>
      <dgm:t>
        <a:bodyPr/>
        <a:lstStyle/>
        <a:p>
          <a:endParaRPr lang="en-US"/>
        </a:p>
      </dgm:t>
    </dgm:pt>
    <dgm:pt modelId="{7317EA77-BCFC-4D26-9D01-8DF3115306A3}" type="parTrans" cxnId="{75312190-021E-475F-8790-413DAC510181}">
      <dgm:prSet/>
      <dgm:spPr/>
      <dgm:t>
        <a:bodyPr/>
        <a:lstStyle/>
        <a:p>
          <a:endParaRPr lang="en-US"/>
        </a:p>
      </dgm:t>
    </dgm:pt>
    <dgm:pt modelId="{C0CB0B1E-3B2A-4B14-874A-7746D3FE8864}" type="pres">
      <dgm:prSet presAssocID="{F3850D7A-A7DB-49AE-9199-818D5B41C9B9}" presName="root" presStyleCnt="0">
        <dgm:presLayoutVars>
          <dgm:dir/>
          <dgm:resizeHandles val="exact"/>
        </dgm:presLayoutVars>
      </dgm:prSet>
      <dgm:spPr/>
    </dgm:pt>
    <dgm:pt modelId="{4164F62E-E96E-4B83-8D21-8A43ED9E82D2}" type="pres">
      <dgm:prSet presAssocID="{2548FDF8-0BEE-4C0A-A297-5DE015415455}" presName="compNode" presStyleCnt="0"/>
      <dgm:spPr/>
    </dgm:pt>
    <dgm:pt modelId="{0767D294-529A-461F-B7B6-7CA0028D9747}" type="pres">
      <dgm:prSet presAssocID="{2548FDF8-0BEE-4C0A-A297-5DE015415455}"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962451B6-C9F5-4B4C-ABDF-50589D54CFBE}" type="pres">
      <dgm:prSet presAssocID="{2548FDF8-0BEE-4C0A-A297-5DE015415455}" presName="spaceRect" presStyleCnt="0"/>
      <dgm:spPr/>
    </dgm:pt>
    <dgm:pt modelId="{CB44EAF3-956A-4F06-91D9-DD081C567015}" type="pres">
      <dgm:prSet presAssocID="{2548FDF8-0BEE-4C0A-A297-5DE015415455}" presName="textRect" presStyleLbl="revTx" presStyleIdx="0" presStyleCnt="1">
        <dgm:presLayoutVars>
          <dgm:chMax val="1"/>
          <dgm:chPref val="1"/>
        </dgm:presLayoutVars>
      </dgm:prSet>
      <dgm:spPr/>
    </dgm:pt>
  </dgm:ptLst>
  <dgm:cxnLst>
    <dgm:cxn modelId="{D1908E03-D4F4-4B93-BB47-734923F64CB2}" type="presOf" srcId="{F3850D7A-A7DB-49AE-9199-818D5B41C9B9}" destId="{C0CB0B1E-3B2A-4B14-874A-7746D3FE8864}" srcOrd="0" destOrd="0" presId="urn:microsoft.com/office/officeart/2018/2/layout/IconLabelList"/>
    <dgm:cxn modelId="{2B1C4253-4521-4AC1-B0D7-B55177367309}" type="presOf" srcId="{2548FDF8-0BEE-4C0A-A297-5DE015415455}" destId="{CB44EAF3-956A-4F06-91D9-DD081C567015}" srcOrd="0" destOrd="0" presId="urn:microsoft.com/office/officeart/2018/2/layout/IconLabelList"/>
    <dgm:cxn modelId="{75312190-021E-475F-8790-413DAC510181}" srcId="{F3850D7A-A7DB-49AE-9199-818D5B41C9B9}" destId="{2548FDF8-0BEE-4C0A-A297-5DE015415455}" srcOrd="0" destOrd="0" parTransId="{7317EA77-BCFC-4D26-9D01-8DF3115306A3}" sibTransId="{C64DC117-FDA0-41EB-BD76-CBEF45134F95}"/>
    <dgm:cxn modelId="{4C397810-D5A7-4C02-BA3E-63E2FED2AD32}" type="presParOf" srcId="{C0CB0B1E-3B2A-4B14-874A-7746D3FE8864}" destId="{4164F62E-E96E-4B83-8D21-8A43ED9E82D2}" srcOrd="0" destOrd="0" presId="urn:microsoft.com/office/officeart/2018/2/layout/IconLabelList"/>
    <dgm:cxn modelId="{42B102C0-C559-4E18-A379-2C8FE9B97B68}" type="presParOf" srcId="{4164F62E-E96E-4B83-8D21-8A43ED9E82D2}" destId="{0767D294-529A-461F-B7B6-7CA0028D9747}" srcOrd="0" destOrd="0" presId="urn:microsoft.com/office/officeart/2018/2/layout/IconLabelList"/>
    <dgm:cxn modelId="{E90EB84A-E228-42B8-B9CF-B9109B3DE43E}" type="presParOf" srcId="{4164F62E-E96E-4B83-8D21-8A43ED9E82D2}" destId="{962451B6-C9F5-4B4C-ABDF-50589D54CFBE}" srcOrd="1" destOrd="0" presId="urn:microsoft.com/office/officeart/2018/2/layout/IconLabelList"/>
    <dgm:cxn modelId="{250B6F5A-4FB8-4330-8904-C59F279D50FF}" type="presParOf" srcId="{4164F62E-E96E-4B83-8D21-8A43ED9E82D2}" destId="{CB44EAF3-956A-4F06-91D9-DD081C56701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D294-529A-461F-B7B6-7CA0028D9747}">
      <dsp:nvSpPr>
        <dsp:cNvPr id="0" name=""/>
        <dsp:cNvSpPr/>
      </dsp:nvSpPr>
      <dsp:spPr>
        <a:xfrm>
          <a:off x="978645" y="171326"/>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4EAF3-956A-4F06-91D9-DD081C567015}">
      <dsp:nvSpPr>
        <dsp:cNvPr id="0" name=""/>
        <dsp:cNvSpPr/>
      </dsp:nvSpPr>
      <dsp:spPr>
        <a:xfrm>
          <a:off x="7208" y="2168673"/>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78050">
            <a:lnSpc>
              <a:spcPct val="100000"/>
            </a:lnSpc>
            <a:spcBef>
              <a:spcPct val="0"/>
            </a:spcBef>
            <a:spcAft>
              <a:spcPct val="35000"/>
            </a:spcAft>
            <a:buNone/>
          </a:pPr>
          <a:endParaRPr lang="en-US" sz="4900" kern="1200" dirty="0"/>
        </a:p>
      </dsp:txBody>
      <dsp:txXfrm>
        <a:off x="7208" y="2168673"/>
        <a:ext cx="3532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30/08/2023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Weather_balloon#cite_note-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Coordinated_Universal_Ti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800 meteorological weather stations around the globe, launching</a:t>
            </a:r>
            <a:r>
              <a:rPr lang="en-GB" baseline="0" dirty="0"/>
              <a:t> weather balloons up to the stratosphere,</a:t>
            </a:r>
            <a:r>
              <a:rPr lang="en-GB" dirty="0"/>
              <a:t> providing T, U, P, humidity.</a:t>
            </a:r>
            <a:r>
              <a:rPr lang="en-GB" baseline="0" dirty="0"/>
              <a:t> These can be data assimilated into models</a:t>
            </a:r>
          </a:p>
          <a:p>
            <a:endParaRPr lang="en-GB" baseline="0" dirty="0"/>
          </a:p>
          <a:p>
            <a:r>
              <a:rPr lang="en-GB" dirty="0"/>
              <a:t>https://en.wikipedia.org/wiki/Weather_balloon</a:t>
            </a:r>
          </a:p>
          <a:p>
            <a:endParaRPr lang="en-GB" dirty="0"/>
          </a:p>
          <a:p>
            <a:r>
              <a:rPr lang="en-GB" dirty="0"/>
              <a:t>About 800</a:t>
            </a:r>
            <a:r>
              <a:rPr lang="en-GB" baseline="30000" dirty="0">
                <a:hlinkClick r:id="rId3"/>
              </a:rPr>
              <a:t>[4]</a:t>
            </a:r>
            <a:r>
              <a:rPr lang="en-GB" dirty="0"/>
              <a:t> locations around the globe do routine releases, twice daily, usually at 0000 </a:t>
            </a:r>
            <a:r>
              <a:rPr lang="en-GB" dirty="0">
                <a:hlinkClick r:id="rId4" tooltip="Coordinated Universal Time"/>
              </a:rPr>
              <a:t>UTC</a:t>
            </a:r>
            <a:r>
              <a:rPr lang="en-GB" dirty="0"/>
              <a:t> and 1200 UTC. </a:t>
            </a:r>
          </a:p>
        </p:txBody>
      </p:sp>
      <p:sp>
        <p:nvSpPr>
          <p:cNvPr id="4" name="Slide Number Placeholder 3"/>
          <p:cNvSpPr>
            <a:spLocks noGrp="1"/>
          </p:cNvSpPr>
          <p:nvPr>
            <p:ph type="sldNum" sz="quarter" idx="10"/>
          </p:nvPr>
        </p:nvSpPr>
        <p:spPr/>
        <p:txBody>
          <a:bodyPr/>
          <a:lstStyle/>
          <a:p>
            <a:fld id="{791F56DC-F47B-4FBF-9C87-2E282E138514}" type="slidenum">
              <a:rPr lang="en-GB" smtClean="0"/>
              <a:t>2</a:t>
            </a:fld>
            <a:endParaRPr lang="en-GB"/>
          </a:p>
        </p:txBody>
      </p:sp>
    </p:spTree>
    <p:extLst>
      <p:ext uri="{BB962C8B-B14F-4D97-AF65-F5344CB8AC3E}">
        <p14:creationId xmlns:p14="http://schemas.microsoft.com/office/powerpoint/2010/main" val="1570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In contrast, for upper atmosphere-ionosphere monitoring we have far fewer ground-based</a:t>
            </a:r>
            <a:r>
              <a:rPr lang="en-GB" baseline="0" dirty="0"/>
              <a:t> instrumentation.</a:t>
            </a:r>
          </a:p>
          <a:p>
            <a:r>
              <a:rPr lang="en-US" dirty="0"/>
              <a:t>Airglow is caused by various processes in the upper atmosphere of Earth, such as the recombination of atoms which were photoionized by the Sun during the day, (luminescence caused by cosmic rays striking the upper atmosphere, and chemiluminescence caused mainly by oxygen and nitrogen reacting with hydroxyl free radicals at heights of a few hundred </a:t>
            </a:r>
            <a:r>
              <a:rPr lang="en-US" dirty="0" err="1"/>
              <a:t>kilometres</a:t>
            </a:r>
            <a:r>
              <a:rPr lang="en-US" dirty="0"/>
              <a:t>)</a:t>
            </a:r>
            <a:endParaRPr lang="en-GB" dirty="0"/>
          </a:p>
          <a:p>
            <a:endParaRPr lang="en-GB" dirty="0"/>
          </a:p>
          <a:p>
            <a:r>
              <a:rPr lang="en-GB" dirty="0"/>
              <a:t>There</a:t>
            </a:r>
            <a:r>
              <a:rPr lang="en-GB" baseline="0" dirty="0"/>
              <a:t> are p</a:t>
            </a:r>
            <a:r>
              <a:rPr lang="en-GB" dirty="0"/>
              <a:t>lenty of magnetometers and magnetometer networks:</a:t>
            </a:r>
          </a:p>
          <a:p>
            <a:pPr marL="171450" indent="-171450">
              <a:buFont typeface="Arial" panose="020B0604020202020204" pitchFamily="34" charset="0"/>
              <a:buChar char="•"/>
            </a:pPr>
            <a:r>
              <a:rPr lang="en-GB" dirty="0"/>
              <a:t>The expanded and upgraded Canadian Array for Realtime </a:t>
            </a:r>
            <a:r>
              <a:rPr lang="en-GB" dirty="0" err="1"/>
              <a:t>InvestigationS</a:t>
            </a:r>
            <a:r>
              <a:rPr lang="en-GB" dirty="0"/>
              <a:t> of Magnetic Activity (CARISMA) magnetometer array in the era of the </a:t>
            </a:r>
            <a:r>
              <a:rPr lang="en-GB" i="1" dirty="0"/>
              <a:t>THEMIS</a:t>
            </a:r>
            <a:r>
              <a:rPr lang="en-GB" dirty="0"/>
              <a:t> mission. Formerly operated as the Canadian Auroral Network for the OPEN Program Unified Study (</a:t>
            </a:r>
            <a:r>
              <a:rPr lang="en-GB" i="1" dirty="0"/>
              <a:t>CANOPUS</a:t>
            </a:r>
            <a:r>
              <a:rPr lang="en-GB" dirty="0"/>
              <a:t>)</a:t>
            </a:r>
          </a:p>
          <a:p>
            <a:pPr marL="171450" indent="-171450">
              <a:buFont typeface="Arial" panose="020B0604020202020204" pitchFamily="34" charset="0"/>
              <a:buChar char="•"/>
            </a:pPr>
            <a:r>
              <a:rPr lang="en-GB" dirty="0" err="1"/>
              <a:t>SuperMAG</a:t>
            </a:r>
            <a:endParaRPr lang="en-GB" dirty="0"/>
          </a:p>
          <a:p>
            <a:endParaRPr lang="en-GB" baseline="0" dirty="0"/>
          </a:p>
          <a:p>
            <a:r>
              <a:rPr lang="en-GB" baseline="0" dirty="0"/>
              <a:t>The MIRACLE network in Scandinavia has 7 all-sky cameras, and thanks to the THEMIS satellite mission there is good coverage of ASC over North America</a:t>
            </a:r>
          </a:p>
          <a:p>
            <a:endParaRPr lang="en-GB" baseline="0" dirty="0"/>
          </a:p>
          <a:p>
            <a:r>
              <a:rPr lang="en-GB" baseline="0" dirty="0"/>
              <a:t>The </a:t>
            </a:r>
            <a:r>
              <a:rPr lang="en-GB" baseline="0" dirty="0" err="1"/>
              <a:t>SuperDARN</a:t>
            </a:r>
            <a:r>
              <a:rPr lang="en-GB" baseline="0" dirty="0"/>
              <a:t> coherent radar network provides good coverage of the European and American sectors of the polar ionosphere, and of the Antarctic polar ionosphere. http://www.superdarn.ac.uk/what/</a:t>
            </a:r>
          </a:p>
          <a:p>
            <a:r>
              <a:rPr lang="en-GB" baseline="0" dirty="0"/>
              <a:t>The STARE radar was closed in 2005 (http://www.space.fmi.fi/PLASMA/RADAR/STARE/index.html).</a:t>
            </a:r>
          </a:p>
          <a:p>
            <a:endParaRPr lang="en-GB" baseline="0" dirty="0"/>
          </a:p>
          <a:p>
            <a:r>
              <a:rPr lang="en-GB" baseline="0" dirty="0"/>
              <a:t>There are 9 ISR radars worldwide: EISCAT mainland and Svalbard radars, </a:t>
            </a:r>
            <a:r>
              <a:rPr lang="en-GB" baseline="0" dirty="0" err="1"/>
              <a:t>Sondrestrom</a:t>
            </a:r>
            <a:r>
              <a:rPr lang="en-GB" baseline="0" dirty="0"/>
              <a:t>, Millstone, Arecibo, </a:t>
            </a:r>
            <a:r>
              <a:rPr lang="en-GB" baseline="0" dirty="0" err="1"/>
              <a:t>Jicamarca</a:t>
            </a:r>
            <a:r>
              <a:rPr lang="en-GB" baseline="0" dirty="0"/>
              <a:t>, Kharkov, Irkutsk, and the Japanese MU radar. (http://www.haystack.mit.edu/atm/mho/iswg/index.html)</a:t>
            </a:r>
          </a:p>
          <a:p>
            <a:endParaRPr lang="en-GB" baseline="0" dirty="0"/>
          </a:p>
          <a:p>
            <a:r>
              <a:rPr lang="en-GB" baseline="0" dirty="0"/>
              <a:t>5 FPIs located on Greenland and Scandinavia, and 3 all-sky FPIs in Alaska, Svalbard and Antarctica.</a:t>
            </a:r>
            <a:endParaRPr lang="en-GB" dirty="0"/>
          </a:p>
        </p:txBody>
      </p:sp>
      <p:sp>
        <p:nvSpPr>
          <p:cNvPr id="4" name="Slide Number Placeholder 3"/>
          <p:cNvSpPr>
            <a:spLocks noGrp="1"/>
          </p:cNvSpPr>
          <p:nvPr>
            <p:ph type="sldNum" sz="quarter" idx="10"/>
          </p:nvPr>
        </p:nvSpPr>
        <p:spPr/>
        <p:txBody>
          <a:bodyPr/>
          <a:lstStyle/>
          <a:p>
            <a:fld id="{B49C1449-BC8F-47AD-B018-40CAA14EA6B2}" type="slidenum">
              <a:rPr lang="en-GB" smtClean="0"/>
              <a:pPr/>
              <a:t>3</a:t>
            </a:fld>
            <a:endParaRPr lang="en-GB"/>
          </a:p>
        </p:txBody>
      </p:sp>
    </p:spTree>
    <p:extLst>
      <p:ext uri="{BB962C8B-B14F-4D97-AF65-F5344CB8AC3E}">
        <p14:creationId xmlns:p14="http://schemas.microsoft.com/office/powerpoint/2010/main" val="951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GOLD instrument is hoisted up and installed onto the SES-14 commercial communications satellite, which is being assembled at Airbus Defence and Space in Toulouse, France (image credit: Airbus DS)</a:t>
            </a:r>
          </a:p>
          <a:p>
            <a:endParaRPr lang="en-GB" b="0" dirty="0"/>
          </a:p>
          <a:p>
            <a:r>
              <a:rPr lang="en-GB" b="0" dirty="0"/>
              <a:t>https://directory.eoportal.org/web/eoportal/satellite-missions/g/gold</a:t>
            </a:r>
          </a:p>
          <a:p>
            <a:r>
              <a:rPr lang="en-GB" b="0" dirty="0"/>
              <a:t>This is a visualization of data taken by the GOLD spectrometer aboard the SES-14 satellite. SES 14 is positioned in a geostationary orbit above 47.5º west longitude so it always observes the same hemisphere. This data is of ultraviolet emission from Earth's ionosphere in a band near the wavelength of 135.6 nm, an emission line of atomic oxygen (image credit: NASA's Scientific Visualization Studio/Tom Bridgman/Joy Ng)</a:t>
            </a:r>
          </a:p>
          <a:p>
            <a:endParaRPr lang="en-GB" dirty="0"/>
          </a:p>
          <a:p>
            <a:r>
              <a:rPr lang="en-GB" dirty="0"/>
              <a:t>https://gold.cs.ucf.edu/earths-shining-upper-atmosphere-from-the-apollo-era-to-the-present/</a:t>
            </a:r>
          </a:p>
          <a:p>
            <a:r>
              <a:rPr lang="en-GB" i="1" dirty="0"/>
              <a:t>Miles Hatfield and Lina Tran—NASA’s Goddard Space Flight </a:t>
            </a:r>
            <a:r>
              <a:rPr lang="en-GB" i="1" dirty="0" err="1"/>
              <a:t>Center</a:t>
            </a:r>
            <a:r>
              <a:rPr lang="en-GB" i="1" dirty="0"/>
              <a:t>, Greenbelt, Md.</a:t>
            </a:r>
          </a:p>
          <a:p>
            <a:r>
              <a:rPr lang="en-GB" dirty="0"/>
              <a:t>This picture highlights Earth’s ionosphere, a region of the upper atmosphere that is mostly invisible to our eyes — aside from aurora or airglow, if you’re in the right place at the right time — but shines in ultraviolet, or UV, wavelengths of light. Named for the electrically charged ions that move about freely there, the ionosphere absorbs UV light from the Sun and re-emits it to space. </a:t>
            </a:r>
          </a:p>
          <a:p>
            <a:r>
              <a:rPr lang="en-GB" dirty="0"/>
              <a:t>The effect can be seen in this UV image. The Sun-facing side of Earth is bright. The rest of the planet, which is not receiving UV light from the Sun, remains dark, shrouded in night.</a:t>
            </a:r>
          </a:p>
          <a:p>
            <a:endParaRPr lang="en-GB" dirty="0"/>
          </a:p>
          <a:p>
            <a:r>
              <a:rPr lang="en-GB" dirty="0"/>
              <a:t>Attentive observers may notice [two] strips of UV emission that extend onto Earth’s night side. The two strips just above and below the equator are known as the Appleton Anomaly. They mark where Earth’s magnetic field interacts with the upper ionosphere to trigger dense fountains of uprising plasma.</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4</a:t>
            </a:fld>
            <a:endParaRPr lang="en-GB"/>
          </a:p>
        </p:txBody>
      </p:sp>
    </p:spTree>
    <p:extLst>
      <p:ext uri="{BB962C8B-B14F-4D97-AF65-F5344CB8AC3E}">
        <p14:creationId xmlns:p14="http://schemas.microsoft.com/office/powerpoint/2010/main" val="24978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Fig_CMAT2_dT120_june.pdf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Bottom: Fig_dtm2012_dT12-_june.pdf</a:t>
            </a:r>
          </a:p>
          <a:p>
            <a:endParaRPr lang="en-US" dirty="0"/>
          </a:p>
          <a:p>
            <a:r>
              <a:rPr lang="en-US" dirty="0"/>
              <a:t>From Sean </a:t>
            </a:r>
            <a:r>
              <a:rPr lang="en-US" dirty="0" err="1"/>
              <a:t>Bruinsma</a:t>
            </a:r>
            <a:r>
              <a:rPr lang="en-US" dirty="0"/>
              <a:t> for the </a:t>
            </a:r>
            <a:r>
              <a:rPr lang="en-US" dirty="0" err="1"/>
              <a:t>ThermosRole</a:t>
            </a:r>
            <a:r>
              <a:rPr lang="en-US" dirty="0"/>
              <a:t> NERC July 2013 application</a:t>
            </a:r>
          </a:p>
          <a:p>
            <a:endParaRPr lang="en-US" dirty="0"/>
          </a:p>
          <a:p>
            <a:r>
              <a:rPr lang="en-US" dirty="0"/>
              <a:t>Research models – slow</a:t>
            </a:r>
          </a:p>
          <a:p>
            <a:r>
              <a:rPr lang="en-US" dirty="0"/>
              <a:t>Operational models (Space Weather forecasting/satellite orbit prediction) - fast</a:t>
            </a:r>
          </a:p>
          <a:p>
            <a:endParaRPr lang="en-US" dirty="0"/>
          </a:p>
          <a:p>
            <a:r>
              <a:rPr lang="en-US" dirty="0"/>
              <a:t>Climate versus weather</a:t>
            </a:r>
          </a:p>
        </p:txBody>
      </p:sp>
      <p:sp>
        <p:nvSpPr>
          <p:cNvPr id="4" name="Slide Number Placeholder 3"/>
          <p:cNvSpPr>
            <a:spLocks noGrp="1"/>
          </p:cNvSpPr>
          <p:nvPr>
            <p:ph type="sldNum" sz="quarter" idx="10"/>
          </p:nvPr>
        </p:nvSpPr>
        <p:spPr/>
        <p:txBody>
          <a:bodyPr/>
          <a:lstStyle/>
          <a:p>
            <a:fld id="{F8EBF891-1715-4ABB-B1EA-F871554D0093}" type="slidenum">
              <a:rPr lang="en-GB" smtClean="0"/>
              <a:pPr/>
              <a:t>5</a:t>
            </a:fld>
            <a:endParaRPr lang="en-GB"/>
          </a:p>
        </p:txBody>
      </p:sp>
    </p:spTree>
    <p:extLst>
      <p:ext uri="{BB962C8B-B14F-4D97-AF65-F5344CB8AC3E}">
        <p14:creationId xmlns:p14="http://schemas.microsoft.com/office/powerpoint/2010/main" val="88751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Fig_CMAT2_dT120_june.pdf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Bottom: Fig_dtm2012_dT12-_june.pdf</a:t>
            </a:r>
          </a:p>
          <a:p>
            <a:endParaRPr lang="en-US" dirty="0"/>
          </a:p>
          <a:p>
            <a:r>
              <a:rPr lang="en-US" dirty="0"/>
              <a:t>From Sean </a:t>
            </a:r>
            <a:r>
              <a:rPr lang="en-US" dirty="0" err="1"/>
              <a:t>Bruinsma</a:t>
            </a:r>
            <a:r>
              <a:rPr lang="en-US" dirty="0"/>
              <a:t> for the </a:t>
            </a:r>
            <a:r>
              <a:rPr lang="en-US" dirty="0" err="1"/>
              <a:t>ThermosRole</a:t>
            </a:r>
            <a:r>
              <a:rPr lang="en-US" dirty="0"/>
              <a:t> NERC July 2013 application</a:t>
            </a:r>
          </a:p>
          <a:p>
            <a:endParaRPr lang="en-US" dirty="0"/>
          </a:p>
          <a:p>
            <a:r>
              <a:rPr lang="en-US" dirty="0"/>
              <a:t>Research models – slow</a:t>
            </a:r>
          </a:p>
          <a:p>
            <a:r>
              <a:rPr lang="en-US" dirty="0"/>
              <a:t>Operational models (Space Weather forecasting/satellite orbit prediction) - fast</a:t>
            </a:r>
          </a:p>
          <a:p>
            <a:endParaRPr lang="en-US" dirty="0"/>
          </a:p>
          <a:p>
            <a:r>
              <a:rPr lang="en-US" dirty="0"/>
              <a:t>Climate versus weather</a:t>
            </a:r>
          </a:p>
        </p:txBody>
      </p:sp>
      <p:sp>
        <p:nvSpPr>
          <p:cNvPr id="4" name="Slide Number Placeholder 3"/>
          <p:cNvSpPr>
            <a:spLocks noGrp="1"/>
          </p:cNvSpPr>
          <p:nvPr>
            <p:ph type="sldNum" sz="quarter" idx="10"/>
          </p:nvPr>
        </p:nvSpPr>
        <p:spPr/>
        <p:txBody>
          <a:bodyPr/>
          <a:lstStyle/>
          <a:p>
            <a:fld id="{F8EBF891-1715-4ABB-B1EA-F871554D0093}" type="slidenum">
              <a:rPr lang="en-GB" smtClean="0"/>
              <a:pPr/>
              <a:t>6</a:t>
            </a:fld>
            <a:endParaRPr lang="en-GB"/>
          </a:p>
        </p:txBody>
      </p:sp>
    </p:spTree>
    <p:extLst>
      <p:ext uri="{BB962C8B-B14F-4D97-AF65-F5344CB8AC3E}">
        <p14:creationId xmlns:p14="http://schemas.microsoft.com/office/powerpoint/2010/main" val="17990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Fig_CMAT2_dT120_june.pdf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Bottom: Fig_dtm2012_dT12-_june.pdf</a:t>
            </a:r>
          </a:p>
          <a:p>
            <a:endParaRPr lang="en-US" dirty="0"/>
          </a:p>
          <a:p>
            <a:r>
              <a:rPr lang="en-US" dirty="0"/>
              <a:t>From Sean </a:t>
            </a:r>
            <a:r>
              <a:rPr lang="en-US" dirty="0" err="1"/>
              <a:t>Bruinsma</a:t>
            </a:r>
            <a:r>
              <a:rPr lang="en-US" dirty="0"/>
              <a:t> for the </a:t>
            </a:r>
            <a:r>
              <a:rPr lang="en-US" dirty="0" err="1"/>
              <a:t>ThermosRole</a:t>
            </a:r>
            <a:r>
              <a:rPr lang="en-US" dirty="0"/>
              <a:t> NERC July 2013 application</a:t>
            </a:r>
          </a:p>
          <a:p>
            <a:endParaRPr lang="en-US" dirty="0"/>
          </a:p>
          <a:p>
            <a:r>
              <a:rPr lang="en-US" dirty="0"/>
              <a:t>Research models – slow</a:t>
            </a:r>
          </a:p>
          <a:p>
            <a:r>
              <a:rPr lang="en-US" dirty="0"/>
              <a:t>Operational models (Space Weather forecasting/satellite orbit prediction) - fast</a:t>
            </a:r>
          </a:p>
          <a:p>
            <a:endParaRPr lang="en-US" dirty="0"/>
          </a:p>
          <a:p>
            <a:r>
              <a:rPr lang="en-US" dirty="0"/>
              <a:t>Climate versus weather</a:t>
            </a:r>
          </a:p>
        </p:txBody>
      </p:sp>
      <p:sp>
        <p:nvSpPr>
          <p:cNvPr id="4" name="Slide Number Placeholder 3"/>
          <p:cNvSpPr>
            <a:spLocks noGrp="1"/>
          </p:cNvSpPr>
          <p:nvPr>
            <p:ph type="sldNum" sz="quarter" idx="10"/>
          </p:nvPr>
        </p:nvSpPr>
        <p:spPr/>
        <p:txBody>
          <a:bodyPr/>
          <a:lstStyle/>
          <a:p>
            <a:fld id="{F8EBF891-1715-4ABB-B1EA-F871554D0093}" type="slidenum">
              <a:rPr lang="en-GB" smtClean="0"/>
              <a:pPr/>
              <a:t>7</a:t>
            </a:fld>
            <a:endParaRPr lang="en-GB"/>
          </a:p>
        </p:txBody>
      </p:sp>
    </p:spTree>
    <p:extLst>
      <p:ext uri="{BB962C8B-B14F-4D97-AF65-F5344CB8AC3E}">
        <p14:creationId xmlns:p14="http://schemas.microsoft.com/office/powerpoint/2010/main" val="63783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 Fig_CMAT2_dT120_june.pdf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Bottom: Fig_dtm2012_dT12-_june.pdf</a:t>
            </a:r>
          </a:p>
          <a:p>
            <a:endParaRPr lang="en-US" dirty="0"/>
          </a:p>
          <a:p>
            <a:r>
              <a:rPr lang="en-US" dirty="0"/>
              <a:t>From Sean </a:t>
            </a:r>
            <a:r>
              <a:rPr lang="en-US" dirty="0" err="1"/>
              <a:t>Bruinsma</a:t>
            </a:r>
            <a:r>
              <a:rPr lang="en-US" dirty="0"/>
              <a:t> for the </a:t>
            </a:r>
            <a:r>
              <a:rPr lang="en-US" dirty="0" err="1"/>
              <a:t>ThermosRole</a:t>
            </a:r>
            <a:r>
              <a:rPr lang="en-US" dirty="0"/>
              <a:t> NERC July 2013 application</a:t>
            </a:r>
          </a:p>
          <a:p>
            <a:endParaRPr lang="en-US" dirty="0"/>
          </a:p>
          <a:p>
            <a:r>
              <a:rPr lang="en-US" dirty="0"/>
              <a:t>Research models – slow</a:t>
            </a:r>
          </a:p>
          <a:p>
            <a:r>
              <a:rPr lang="en-US" dirty="0"/>
              <a:t>Operational models (Space Weather forecasting/satellite orbit prediction) - fast</a:t>
            </a:r>
          </a:p>
          <a:p>
            <a:endParaRPr lang="en-US" dirty="0"/>
          </a:p>
          <a:p>
            <a:r>
              <a:rPr lang="en-US" dirty="0"/>
              <a:t>Climate versus weather</a:t>
            </a:r>
          </a:p>
        </p:txBody>
      </p:sp>
      <p:sp>
        <p:nvSpPr>
          <p:cNvPr id="4" name="Slide Number Placeholder 3"/>
          <p:cNvSpPr>
            <a:spLocks noGrp="1"/>
          </p:cNvSpPr>
          <p:nvPr>
            <p:ph type="sldNum" sz="quarter" idx="10"/>
          </p:nvPr>
        </p:nvSpPr>
        <p:spPr/>
        <p:txBody>
          <a:bodyPr/>
          <a:lstStyle/>
          <a:p>
            <a:fld id="{F8EBF891-1715-4ABB-B1EA-F871554D0093}" type="slidenum">
              <a:rPr lang="en-GB" smtClean="0"/>
              <a:pPr/>
              <a:t>8</a:t>
            </a:fld>
            <a:endParaRPr lang="en-GB"/>
          </a:p>
        </p:txBody>
      </p:sp>
    </p:spTree>
    <p:extLst>
      <p:ext uri="{BB962C8B-B14F-4D97-AF65-F5344CB8AC3E}">
        <p14:creationId xmlns:p14="http://schemas.microsoft.com/office/powerpoint/2010/main" val="119229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BBBDB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359B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9728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E4745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rgbClr val="55C6B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dirty="0"/>
              <a:t>www.metoffice.gov.uk</a:t>
            </a:r>
            <a:endParaRPr lang="en-GB" dirty="0"/>
          </a:p>
        </p:txBody>
      </p:sp>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2021,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24"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rgbClr val="C4E9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59" r:id="rId3"/>
    <p:sldLayoutId id="2147483681" r:id="rId4"/>
    <p:sldLayoutId id="2147483684" r:id="rId5"/>
    <p:sldLayoutId id="2147483682" r:id="rId6"/>
    <p:sldLayoutId id="2147483685" r:id="rId7"/>
    <p:sldLayoutId id="2147483660" r:id="rId8"/>
    <p:sldLayoutId id="2147483662" r:id="rId9"/>
    <p:sldLayoutId id="2147483670" r:id="rId10"/>
    <p:sldLayoutId id="2147483669" r:id="rId11"/>
    <p:sldLayoutId id="2147483668" r:id="rId12"/>
    <p:sldLayoutId id="2147483664" r:id="rId13"/>
    <p:sldLayoutId id="2147483671" r:id="rId14"/>
    <p:sldLayoutId id="2147483665" r:id="rId15"/>
    <p:sldLayoutId id="2147483677" r:id="rId16"/>
    <p:sldLayoutId id="2147483672" r:id="rId17"/>
    <p:sldLayoutId id="2147483676" r:id="rId18"/>
    <p:sldLayoutId id="2147483674" r:id="rId19"/>
    <p:sldLayoutId id="2147483675" r:id="rId20"/>
    <p:sldLayoutId id="2147483673" r:id="rId21"/>
    <p:sldLayoutId id="2147483683"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gmao.gsfc.nasa.gov/forecasts/systems/fp/obs_impact" TargetMode="External"/><Relationship Id="rId5" Type="http://schemas.openxmlformats.org/officeDocument/2006/relationships/hyperlink" Target="https://www.nasa.gov/mission_pages/cindi/five-years.html"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5.jpeg"/><Relationship Id="rId7"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gif"/><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s://ccmc.gsfc.nasa.gov/modelweb/models/nrlmsise00.php" TargetMode="External"/><Relationship Id="rId2" Type="http://schemas.openxmlformats.org/officeDocument/2006/relationships/hyperlink" Target="https://doi.org/10.1002/9781119815631"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019D862-9C6F-48B6-B881-8A981A193462}"/>
              </a:ext>
            </a:extLst>
          </p:cNvPr>
          <p:cNvSpPr>
            <a:spLocks noGrp="1"/>
          </p:cNvSpPr>
          <p:nvPr>
            <p:ph type="title"/>
          </p:nvPr>
        </p:nvSpPr>
        <p:spPr/>
        <p:txBody>
          <a:bodyPr>
            <a:normAutofit/>
          </a:bodyPr>
          <a:lstStyle/>
          <a:p>
            <a:r>
              <a:rPr lang="en-GB" dirty="0"/>
              <a:t>Part 3: Observations, Modelling and Forecasts</a:t>
            </a:r>
            <a:endParaRPr lang="en-US" dirty="0"/>
          </a:p>
        </p:txBody>
      </p:sp>
      <p:graphicFrame>
        <p:nvGraphicFramePr>
          <p:cNvPr id="4" name="TextBox 1">
            <a:extLst>
              <a:ext uri="{FF2B5EF4-FFF2-40B4-BE49-F238E27FC236}">
                <a16:creationId xmlns:a16="http://schemas.microsoft.com/office/drawing/2014/main" id="{60B0F75B-F40F-4170-978D-E91236135E7B}"/>
              </a:ext>
            </a:extLst>
          </p:cNvPr>
          <p:cNvGraphicFramePr/>
          <p:nvPr/>
        </p:nvGraphicFramePr>
        <p:xfrm>
          <a:off x="252000" y="1548000"/>
          <a:ext cx="3546916" cy="30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5771B276-35D2-49F6-95F6-C91CAE749B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992" t="31772" r="11897"/>
          <a:stretch/>
        </p:blipFill>
        <p:spPr bwMode="auto">
          <a:xfrm>
            <a:off x="3906981" y="1379912"/>
            <a:ext cx="4743960" cy="33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49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5482" y="389091"/>
            <a:ext cx="4482727" cy="461665"/>
          </a:xfrm>
          <a:prstGeom prst="rect">
            <a:avLst/>
          </a:prstGeom>
          <a:noFill/>
        </p:spPr>
        <p:txBody>
          <a:bodyPr wrap="square" rtlCol="0">
            <a:spAutoFit/>
          </a:bodyPr>
          <a:lstStyle/>
          <a:p>
            <a:r>
              <a:rPr lang="en-GB" sz="2400" dirty="0">
                <a:solidFill>
                  <a:srgbClr val="00B050"/>
                </a:solidFill>
                <a:latin typeface="Times" pitchFamily="18" charset="0"/>
              </a:rPr>
              <a:t>How do we study these regions?</a:t>
            </a:r>
          </a:p>
        </p:txBody>
      </p:sp>
      <p:pic>
        <p:nvPicPr>
          <p:cNvPr id="7" name="Picture 6">
            <a:extLst>
              <a:ext uri="{FF2B5EF4-FFF2-40B4-BE49-F238E27FC236}">
                <a16:creationId xmlns:a16="http://schemas.microsoft.com/office/drawing/2014/main" id="{8B40A3F4-FFA7-4D22-8A9C-9E8B5E537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625" y="2456405"/>
            <a:ext cx="3384375" cy="2386612"/>
          </a:xfrm>
          <a:prstGeom prst="rect">
            <a:avLst/>
          </a:prstGeom>
        </p:spPr>
      </p:pic>
      <p:grpSp>
        <p:nvGrpSpPr>
          <p:cNvPr id="10" name="Group 9">
            <a:extLst>
              <a:ext uri="{FF2B5EF4-FFF2-40B4-BE49-F238E27FC236}">
                <a16:creationId xmlns:a16="http://schemas.microsoft.com/office/drawing/2014/main" id="{576B2E1E-F9F5-496E-B133-6B2A78A142C6}"/>
              </a:ext>
            </a:extLst>
          </p:cNvPr>
          <p:cNvGrpSpPr/>
          <p:nvPr/>
        </p:nvGrpSpPr>
        <p:grpSpPr>
          <a:xfrm>
            <a:off x="-31666" y="928907"/>
            <a:ext cx="5753147" cy="4060537"/>
            <a:chOff x="1564215" y="928907"/>
            <a:chExt cx="5753147" cy="4060537"/>
          </a:xfrm>
        </p:grpSpPr>
        <p:pic>
          <p:nvPicPr>
            <p:cNvPr id="2" name="Picture 1" descr="global_weather_stations_map.png"/>
            <p:cNvPicPr>
              <a:picLocks noChangeAspect="1"/>
            </p:cNvPicPr>
            <p:nvPr/>
          </p:nvPicPr>
          <p:blipFill>
            <a:blip r:embed="rId4" cstate="print"/>
            <a:stretch>
              <a:fillRect/>
            </a:stretch>
          </p:blipFill>
          <p:spPr>
            <a:xfrm>
              <a:off x="1602361" y="1329612"/>
              <a:ext cx="5715000" cy="3429000"/>
            </a:xfrm>
            <a:prstGeom prst="rect">
              <a:avLst/>
            </a:prstGeom>
          </p:spPr>
        </p:pic>
        <p:sp>
          <p:nvSpPr>
            <p:cNvPr id="3" name="Rectangle 2"/>
            <p:cNvSpPr/>
            <p:nvPr/>
          </p:nvSpPr>
          <p:spPr>
            <a:xfrm>
              <a:off x="1564215" y="4758612"/>
              <a:ext cx="2766239" cy="230832"/>
            </a:xfrm>
            <a:prstGeom prst="rect">
              <a:avLst/>
            </a:prstGeom>
          </p:spPr>
          <p:txBody>
            <a:bodyPr wrap="square">
              <a:spAutoFit/>
            </a:bodyPr>
            <a:lstStyle/>
            <a:p>
              <a:r>
                <a:rPr lang="en-GB" sz="900" dirty="0">
                  <a:solidFill>
                    <a:schemeClr val="tx2"/>
                  </a:solidFill>
                </a:rPr>
                <a:t>http://www.sailwx.info/wxobs/stationpick.phtml</a:t>
              </a:r>
            </a:p>
          </p:txBody>
        </p:sp>
        <p:sp>
          <p:nvSpPr>
            <p:cNvPr id="4" name="TextBox 3"/>
            <p:cNvSpPr txBox="1"/>
            <p:nvPr/>
          </p:nvSpPr>
          <p:spPr>
            <a:xfrm>
              <a:off x="1662744" y="928907"/>
              <a:ext cx="5654618" cy="300082"/>
            </a:xfrm>
            <a:prstGeom prst="rect">
              <a:avLst/>
            </a:prstGeom>
            <a:noFill/>
          </p:spPr>
          <p:txBody>
            <a:bodyPr wrap="square" rtlCol="0">
              <a:spAutoFit/>
            </a:bodyPr>
            <a:lstStyle/>
            <a:p>
              <a:r>
                <a:rPr lang="en-GB" sz="1350" b="1" dirty="0">
                  <a:latin typeface="Cambria" panose="02040503050406030204" pitchFamily="18" charset="0"/>
                </a:rPr>
                <a:t>Meteorological weather stations measuring P, T, U, humidity</a:t>
              </a:r>
            </a:p>
          </p:txBody>
        </p:sp>
        <p:sp>
          <p:nvSpPr>
            <p:cNvPr id="8" name="TextBox 7">
              <a:extLst>
                <a:ext uri="{FF2B5EF4-FFF2-40B4-BE49-F238E27FC236}">
                  <a16:creationId xmlns:a16="http://schemas.microsoft.com/office/drawing/2014/main" id="{44EE2153-4D13-4D51-A0DF-E80A738C128F}"/>
                </a:ext>
              </a:extLst>
            </p:cNvPr>
            <p:cNvSpPr txBox="1"/>
            <p:nvPr/>
          </p:nvSpPr>
          <p:spPr>
            <a:xfrm>
              <a:off x="1595881" y="4108078"/>
              <a:ext cx="5715000" cy="646331"/>
            </a:xfrm>
            <a:prstGeom prst="rect">
              <a:avLst/>
            </a:prstGeom>
            <a:solidFill>
              <a:schemeClr val="bg2">
                <a:alpha val="54000"/>
              </a:schemeClr>
            </a:solidFill>
          </p:spPr>
          <p:txBody>
            <a:bodyPr wrap="square" rtlCol="0">
              <a:spAutoFit/>
            </a:bodyPr>
            <a:lstStyle/>
            <a:p>
              <a:r>
                <a:rPr lang="en-GB" sz="1200" dirty="0"/>
                <a:t>Terrestrial weather is fortunate: it benefits from </a:t>
              </a:r>
              <a:r>
                <a:rPr lang="en-GB" sz="1200" b="1" i="1" dirty="0"/>
                <a:t>lots</a:t>
              </a:r>
              <a:r>
                <a:rPr lang="en-GB" sz="1200" dirty="0"/>
                <a:t> of observations!</a:t>
              </a:r>
              <a:br>
                <a:rPr lang="en-GB" sz="1200" dirty="0"/>
              </a:br>
              <a:r>
                <a:rPr lang="en-GB" sz="1200" dirty="0"/>
                <a:t>Observing stations network coverage is impressive</a:t>
              </a:r>
              <a:br>
                <a:rPr lang="en-GB" sz="1200" dirty="0"/>
              </a:br>
              <a:r>
                <a:rPr lang="en-GB" sz="1200" dirty="0"/>
                <a:t>Global satellite coverage (not shown) even more so!</a:t>
              </a:r>
            </a:p>
          </p:txBody>
        </p:sp>
      </p:grpSp>
      <p:sp>
        <p:nvSpPr>
          <p:cNvPr id="9" name="TextBox 8">
            <a:extLst>
              <a:ext uri="{FF2B5EF4-FFF2-40B4-BE49-F238E27FC236}">
                <a16:creationId xmlns:a16="http://schemas.microsoft.com/office/drawing/2014/main" id="{E4392A24-1514-4D0D-A593-473E8CA17A0A}"/>
              </a:ext>
            </a:extLst>
          </p:cNvPr>
          <p:cNvSpPr txBox="1"/>
          <p:nvPr/>
        </p:nvSpPr>
        <p:spPr>
          <a:xfrm>
            <a:off x="5759625" y="943490"/>
            <a:ext cx="3377895" cy="1200329"/>
          </a:xfrm>
          <a:prstGeom prst="rect">
            <a:avLst/>
          </a:prstGeom>
          <a:noFill/>
        </p:spPr>
        <p:txBody>
          <a:bodyPr wrap="square" rtlCol="0">
            <a:spAutoFit/>
          </a:bodyPr>
          <a:lstStyle/>
          <a:p>
            <a:r>
              <a:rPr lang="en-GB" sz="1200" dirty="0"/>
              <a:t>Worth comparing with terrestrial weather Observations give key insights.</a:t>
            </a:r>
            <a:br>
              <a:rPr lang="en-GB" sz="1200" dirty="0"/>
            </a:br>
            <a:r>
              <a:rPr lang="en-GB" sz="1200" dirty="0"/>
              <a:t>Data assimilation (DA) of observations also helps models represent reality – lets models be used to provide skilful forecasts.</a:t>
            </a:r>
          </a:p>
          <a:p>
            <a:endParaRPr lang="en-GB" sz="1200" i="1" dirty="0"/>
          </a:p>
        </p:txBody>
      </p:sp>
      <p:sp>
        <p:nvSpPr>
          <p:cNvPr id="14" name="TextBox 13">
            <a:extLst>
              <a:ext uri="{FF2B5EF4-FFF2-40B4-BE49-F238E27FC236}">
                <a16:creationId xmlns:a16="http://schemas.microsoft.com/office/drawing/2014/main" id="{1758E010-2653-4A53-98FE-B2F746C53188}"/>
              </a:ext>
            </a:extLst>
          </p:cNvPr>
          <p:cNvSpPr txBox="1"/>
          <p:nvPr/>
        </p:nvSpPr>
        <p:spPr>
          <a:xfrm>
            <a:off x="6349369" y="3784511"/>
            <a:ext cx="2094889" cy="830997"/>
          </a:xfrm>
          <a:prstGeom prst="rect">
            <a:avLst/>
          </a:prstGeom>
          <a:noFill/>
        </p:spPr>
        <p:txBody>
          <a:bodyPr wrap="square">
            <a:spAutoFit/>
          </a:bodyPr>
          <a:lstStyle/>
          <a:p>
            <a:r>
              <a:rPr lang="en-GB" sz="1200" i="1" dirty="0"/>
              <a:t>Individual impact on a weather forecast from a given observation type</a:t>
            </a:r>
            <a:br>
              <a:rPr lang="en-GB" sz="1200" i="1" dirty="0"/>
            </a:br>
            <a:r>
              <a:rPr lang="en-GB" sz="1200" i="1" dirty="0"/>
              <a:t>(longer bar – more impact)</a:t>
            </a:r>
          </a:p>
        </p:txBody>
      </p:sp>
      <p:cxnSp>
        <p:nvCxnSpPr>
          <p:cNvPr id="16" name="Straight Arrow Connector 15">
            <a:extLst>
              <a:ext uri="{FF2B5EF4-FFF2-40B4-BE49-F238E27FC236}">
                <a16:creationId xmlns:a16="http://schemas.microsoft.com/office/drawing/2014/main" id="{CE6EE915-2657-4CB6-B9DD-29471D8DB7F3}"/>
              </a:ext>
            </a:extLst>
          </p:cNvPr>
          <p:cNvCxnSpPr/>
          <p:nvPr/>
        </p:nvCxnSpPr>
        <p:spPr>
          <a:xfrm flipH="1" flipV="1">
            <a:off x="6349369" y="2792933"/>
            <a:ext cx="344729" cy="25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8B8026-81CB-4645-8C16-59A51DFDFAC6}"/>
              </a:ext>
            </a:extLst>
          </p:cNvPr>
          <p:cNvSpPr txBox="1"/>
          <p:nvPr/>
        </p:nvSpPr>
        <p:spPr>
          <a:xfrm>
            <a:off x="6552590" y="3038105"/>
            <a:ext cx="1991372" cy="215444"/>
          </a:xfrm>
          <a:prstGeom prst="rect">
            <a:avLst/>
          </a:prstGeom>
          <a:noFill/>
        </p:spPr>
        <p:txBody>
          <a:bodyPr wrap="square">
            <a:spAutoFit/>
          </a:bodyPr>
          <a:lstStyle/>
          <a:p>
            <a:r>
              <a:rPr lang="en-GB" sz="800" i="1"/>
              <a:t>Weather </a:t>
            </a:r>
            <a:r>
              <a:rPr lang="en-GB" sz="800" i="1" dirty="0"/>
              <a:t>balloons</a:t>
            </a:r>
          </a:p>
        </p:txBody>
      </p:sp>
      <p:cxnSp>
        <p:nvCxnSpPr>
          <p:cNvPr id="18" name="Straight Arrow Connector 17">
            <a:extLst>
              <a:ext uri="{FF2B5EF4-FFF2-40B4-BE49-F238E27FC236}">
                <a16:creationId xmlns:a16="http://schemas.microsoft.com/office/drawing/2014/main" id="{885ACC8B-D279-44E1-A882-60035E5552B9}"/>
              </a:ext>
            </a:extLst>
          </p:cNvPr>
          <p:cNvCxnSpPr>
            <a:cxnSpLocks/>
          </p:cNvCxnSpPr>
          <p:nvPr/>
        </p:nvCxnSpPr>
        <p:spPr>
          <a:xfrm flipH="1" flipV="1">
            <a:off x="6349369" y="2918522"/>
            <a:ext cx="284344" cy="405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6153084-4F46-4B6E-B768-0EC76797A8DE}"/>
              </a:ext>
            </a:extLst>
          </p:cNvPr>
          <p:cNvSpPr txBox="1"/>
          <p:nvPr/>
        </p:nvSpPr>
        <p:spPr>
          <a:xfrm>
            <a:off x="6593152" y="3283277"/>
            <a:ext cx="1991372" cy="215444"/>
          </a:xfrm>
          <a:prstGeom prst="rect">
            <a:avLst/>
          </a:prstGeom>
          <a:noFill/>
        </p:spPr>
        <p:txBody>
          <a:bodyPr wrap="square">
            <a:spAutoFit/>
          </a:bodyPr>
          <a:lstStyle/>
          <a:p>
            <a:r>
              <a:rPr lang="en-GB" sz="800" i="1" dirty="0"/>
              <a:t>Satellite instruments</a:t>
            </a:r>
          </a:p>
        </p:txBody>
      </p:sp>
      <p:sp>
        <p:nvSpPr>
          <p:cNvPr id="22" name="TextBox 21">
            <a:hlinkClick r:id="rId5"/>
            <a:extLst>
              <a:ext uri="{FF2B5EF4-FFF2-40B4-BE49-F238E27FC236}">
                <a16:creationId xmlns:a16="http://schemas.microsoft.com/office/drawing/2014/main" id="{7C7CC9E2-C733-4C66-BD6A-2D65FD138EE2}"/>
              </a:ext>
            </a:extLst>
          </p:cNvPr>
          <p:cNvSpPr txBox="1"/>
          <p:nvPr/>
        </p:nvSpPr>
        <p:spPr>
          <a:xfrm>
            <a:off x="7661419" y="4821841"/>
            <a:ext cx="1476101" cy="201056"/>
          </a:xfrm>
          <a:prstGeom prst="rect">
            <a:avLst/>
          </a:prstGeom>
          <a:noFill/>
        </p:spPr>
        <p:txBody>
          <a:bodyPr wrap="square" rtlCol="0">
            <a:spAutoFit/>
          </a:bodyPr>
          <a:lstStyle/>
          <a:p>
            <a:pPr algn="r"/>
            <a:r>
              <a:rPr lang="en-GB" sz="800" dirty="0">
                <a:solidFill>
                  <a:schemeClr val="tx1"/>
                </a:solidFill>
                <a:hlinkClick r:id="rId6"/>
              </a:rPr>
              <a:t>NASA, 2019</a:t>
            </a:r>
            <a:endParaRPr lang="en-GB" sz="800" dirty="0">
              <a:solidFill>
                <a:schemeClr val="tx1"/>
              </a:solidFill>
            </a:endParaRPr>
          </a:p>
        </p:txBody>
      </p:sp>
      <p:sp>
        <p:nvSpPr>
          <p:cNvPr id="24" name="TextBox 23">
            <a:extLst>
              <a:ext uri="{FF2B5EF4-FFF2-40B4-BE49-F238E27FC236}">
                <a16:creationId xmlns:a16="http://schemas.microsoft.com/office/drawing/2014/main" id="{A0222579-666F-4956-8024-184A2F0A7E90}"/>
              </a:ext>
            </a:extLst>
          </p:cNvPr>
          <p:cNvSpPr txBox="1"/>
          <p:nvPr/>
        </p:nvSpPr>
        <p:spPr>
          <a:xfrm>
            <a:off x="5759624" y="2000400"/>
            <a:ext cx="3289485" cy="461665"/>
          </a:xfrm>
          <a:prstGeom prst="rect">
            <a:avLst/>
          </a:prstGeom>
          <a:noFill/>
        </p:spPr>
        <p:txBody>
          <a:bodyPr wrap="square">
            <a:spAutoFit/>
          </a:bodyPr>
          <a:lstStyle/>
          <a:p>
            <a:r>
              <a:rPr lang="en-GB" sz="1200" i="1" dirty="0"/>
              <a:t>Many different types of observations help contribute to skilful weather forecasts</a:t>
            </a:r>
          </a:p>
        </p:txBody>
      </p:sp>
    </p:spTree>
    <p:extLst>
      <p:ext uri="{BB962C8B-B14F-4D97-AF65-F5344CB8AC3E}">
        <p14:creationId xmlns:p14="http://schemas.microsoft.com/office/powerpoint/2010/main" val="166287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F48BED-E8BD-463C-9CF6-DD84CAF55828}"/>
              </a:ext>
            </a:extLst>
          </p:cNvPr>
          <p:cNvGrpSpPr/>
          <p:nvPr/>
        </p:nvGrpSpPr>
        <p:grpSpPr>
          <a:xfrm>
            <a:off x="2213593" y="2012"/>
            <a:ext cx="6738811" cy="4767913"/>
            <a:chOff x="1181561" y="375588"/>
            <a:chExt cx="6738811" cy="4767913"/>
          </a:xfrm>
        </p:grpSpPr>
        <p:grpSp>
          <p:nvGrpSpPr>
            <p:cNvPr id="30" name="Group 29"/>
            <p:cNvGrpSpPr/>
            <p:nvPr/>
          </p:nvGrpSpPr>
          <p:grpSpPr>
            <a:xfrm>
              <a:off x="1181561" y="375588"/>
              <a:ext cx="6674738" cy="4767913"/>
              <a:chOff x="51414" y="500783"/>
              <a:chExt cx="8899651" cy="6357217"/>
            </a:xfrm>
          </p:grpSpPr>
          <p:pic>
            <p:nvPicPr>
              <p:cNvPr id="5" name="Picture 4" descr="ASCmap2008.jpg"/>
              <p:cNvPicPr>
                <a:picLocks noChangeAspect="1"/>
              </p:cNvPicPr>
              <p:nvPr/>
            </p:nvPicPr>
            <p:blipFill>
              <a:blip r:embed="rId3" cstate="print"/>
              <a:stretch>
                <a:fillRect/>
              </a:stretch>
            </p:blipFill>
            <p:spPr>
              <a:xfrm>
                <a:off x="804266" y="3634607"/>
                <a:ext cx="2276064" cy="3140968"/>
              </a:xfrm>
              <a:prstGeom prst="rect">
                <a:avLst/>
              </a:prstGeom>
            </p:spPr>
          </p:pic>
          <p:pic>
            <p:nvPicPr>
              <p:cNvPr id="6" name="Picture 5" descr="isr_map.gif"/>
              <p:cNvPicPr>
                <a:picLocks noChangeAspect="1"/>
              </p:cNvPicPr>
              <p:nvPr/>
            </p:nvPicPr>
            <p:blipFill>
              <a:blip r:embed="rId4" cstate="print"/>
              <a:stretch>
                <a:fillRect/>
              </a:stretch>
            </p:blipFill>
            <p:spPr>
              <a:xfrm>
                <a:off x="3347864" y="3933056"/>
                <a:ext cx="5495925" cy="2752725"/>
              </a:xfrm>
              <a:prstGeom prst="rect">
                <a:avLst/>
              </a:prstGeom>
            </p:spPr>
          </p:pic>
          <p:pic>
            <p:nvPicPr>
              <p:cNvPr id="7" name="Picture 6" descr="SuperDARN_UK_FOV.jpg"/>
              <p:cNvPicPr>
                <a:picLocks noChangeAspect="1"/>
              </p:cNvPicPr>
              <p:nvPr/>
            </p:nvPicPr>
            <p:blipFill>
              <a:blip r:embed="rId5" cstate="print"/>
              <a:stretch>
                <a:fillRect/>
              </a:stretch>
            </p:blipFill>
            <p:spPr>
              <a:xfrm>
                <a:off x="57123" y="769366"/>
                <a:ext cx="5090940" cy="2654119"/>
              </a:xfrm>
              <a:prstGeom prst="rect">
                <a:avLst/>
              </a:prstGeom>
            </p:spPr>
          </p:pic>
          <p:sp>
            <p:nvSpPr>
              <p:cNvPr id="8" name="TextBox 7"/>
              <p:cNvSpPr txBox="1"/>
              <p:nvPr/>
            </p:nvSpPr>
            <p:spPr>
              <a:xfrm>
                <a:off x="51414" y="500783"/>
                <a:ext cx="4928443" cy="400109"/>
              </a:xfrm>
              <a:prstGeom prst="rect">
                <a:avLst/>
              </a:prstGeom>
              <a:noFill/>
            </p:spPr>
            <p:txBody>
              <a:bodyPr wrap="square" rtlCol="0">
                <a:spAutoFit/>
              </a:bodyPr>
              <a:lstStyle/>
              <a:p>
                <a:r>
                  <a:rPr lang="en-GB" sz="1350" b="1">
                    <a:latin typeface="Cambria" panose="02040503050406030204" pitchFamily="18" charset="0"/>
                  </a:rPr>
                  <a:t>SuperDARN coherent scatter radar network</a:t>
                </a:r>
              </a:p>
            </p:txBody>
          </p:sp>
          <p:sp>
            <p:nvSpPr>
              <p:cNvPr id="9" name="TextBox 8"/>
              <p:cNvSpPr txBox="1"/>
              <p:nvPr/>
            </p:nvSpPr>
            <p:spPr>
              <a:xfrm>
                <a:off x="179511" y="3284984"/>
                <a:ext cx="3744416" cy="400109"/>
              </a:xfrm>
              <a:prstGeom prst="rect">
                <a:avLst/>
              </a:prstGeom>
              <a:noFill/>
            </p:spPr>
            <p:txBody>
              <a:bodyPr wrap="square" rtlCol="0">
                <a:spAutoFit/>
              </a:bodyPr>
              <a:lstStyle/>
              <a:p>
                <a:r>
                  <a:rPr lang="en-GB" sz="1350" b="1">
                    <a:latin typeface="Cambria" panose="02040503050406030204" pitchFamily="18" charset="0"/>
                  </a:rPr>
                  <a:t>MIRACLE all-sky camera network</a:t>
                </a:r>
              </a:p>
            </p:txBody>
          </p:sp>
          <p:sp>
            <p:nvSpPr>
              <p:cNvPr id="10" name="TextBox 9"/>
              <p:cNvSpPr txBox="1"/>
              <p:nvPr/>
            </p:nvSpPr>
            <p:spPr>
              <a:xfrm>
                <a:off x="3794251" y="3501008"/>
                <a:ext cx="3874092" cy="400109"/>
              </a:xfrm>
              <a:prstGeom prst="rect">
                <a:avLst/>
              </a:prstGeom>
              <a:noFill/>
            </p:spPr>
            <p:txBody>
              <a:bodyPr wrap="square" rtlCol="0">
                <a:spAutoFit/>
              </a:bodyPr>
              <a:lstStyle/>
              <a:p>
                <a:r>
                  <a:rPr lang="en-GB" sz="1350" b="1">
                    <a:latin typeface="Cambria" panose="02040503050406030204" pitchFamily="18" charset="0"/>
                  </a:rPr>
                  <a:t>Incoherent Scatter Radar network</a:t>
                </a:r>
              </a:p>
            </p:txBody>
          </p:sp>
          <p:sp>
            <p:nvSpPr>
              <p:cNvPr id="11" name="Oval 10"/>
              <p:cNvSpPr/>
              <p:nvPr/>
            </p:nvSpPr>
            <p:spPr>
              <a:xfrm>
                <a:off x="7740352" y="3630215"/>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p:cNvSpPr/>
              <p:nvPr/>
            </p:nvSpPr>
            <p:spPr>
              <a:xfrm>
                <a:off x="1782902" y="3871896"/>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p:cNvSpPr txBox="1"/>
              <p:nvPr/>
            </p:nvSpPr>
            <p:spPr>
              <a:xfrm>
                <a:off x="7890160" y="3423483"/>
                <a:ext cx="1060905" cy="492443"/>
              </a:xfrm>
              <a:prstGeom prst="rect">
                <a:avLst/>
              </a:prstGeom>
              <a:noFill/>
            </p:spPr>
            <p:txBody>
              <a:bodyPr wrap="square" rtlCol="0">
                <a:spAutoFit/>
              </a:bodyPr>
              <a:lstStyle/>
              <a:p>
                <a:r>
                  <a:rPr lang="en-GB">
                    <a:latin typeface="Cambria" panose="02040503050406030204" pitchFamily="18" charset="0"/>
                  </a:rPr>
                  <a:t>FPIs</a:t>
                </a:r>
              </a:p>
            </p:txBody>
          </p:sp>
          <p:sp>
            <p:nvSpPr>
              <p:cNvPr id="14" name="Oval 13"/>
              <p:cNvSpPr/>
              <p:nvPr/>
            </p:nvSpPr>
            <p:spPr>
              <a:xfrm>
                <a:off x="2212527" y="5280157"/>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p:cNvSpPr/>
              <p:nvPr/>
            </p:nvSpPr>
            <p:spPr>
              <a:xfrm>
                <a:off x="1884386" y="5218783"/>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Oval 15"/>
              <p:cNvSpPr/>
              <p:nvPr/>
            </p:nvSpPr>
            <p:spPr>
              <a:xfrm>
                <a:off x="6238817" y="4066439"/>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p:cNvSpPr/>
              <p:nvPr/>
            </p:nvSpPr>
            <p:spPr>
              <a:xfrm>
                <a:off x="6372200" y="4221088"/>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p:cNvSpPr/>
              <p:nvPr/>
            </p:nvSpPr>
            <p:spPr>
              <a:xfrm>
                <a:off x="7020272" y="6309320"/>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Oval 18"/>
              <p:cNvSpPr/>
              <p:nvPr/>
            </p:nvSpPr>
            <p:spPr>
              <a:xfrm>
                <a:off x="6588224" y="6309320"/>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Oval 19"/>
              <p:cNvSpPr/>
              <p:nvPr/>
            </p:nvSpPr>
            <p:spPr>
              <a:xfrm>
                <a:off x="4139952" y="4365104"/>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Oval 20"/>
              <p:cNvSpPr/>
              <p:nvPr/>
            </p:nvSpPr>
            <p:spPr>
              <a:xfrm>
                <a:off x="7236296" y="6309320"/>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Oval 21"/>
              <p:cNvSpPr/>
              <p:nvPr/>
            </p:nvSpPr>
            <p:spPr>
              <a:xfrm>
                <a:off x="6012160" y="6713984"/>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Oval 22"/>
              <p:cNvSpPr/>
              <p:nvPr/>
            </p:nvSpPr>
            <p:spPr>
              <a:xfrm>
                <a:off x="3779912" y="4293096"/>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5076056" y="4077072"/>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Oval 24"/>
              <p:cNvSpPr/>
              <p:nvPr/>
            </p:nvSpPr>
            <p:spPr>
              <a:xfrm>
                <a:off x="5220072" y="4221088"/>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Oval 25"/>
              <p:cNvSpPr/>
              <p:nvPr/>
            </p:nvSpPr>
            <p:spPr>
              <a:xfrm>
                <a:off x="4644008" y="4581128"/>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4932040" y="4581128"/>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7"/>
              <p:cNvSpPr/>
              <p:nvPr/>
            </p:nvSpPr>
            <p:spPr>
              <a:xfrm>
                <a:off x="5004048" y="4941168"/>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8"/>
              <p:cNvSpPr/>
              <p:nvPr/>
            </p:nvSpPr>
            <p:spPr>
              <a:xfrm>
                <a:off x="4860032" y="5445224"/>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Oval 31">
                <a:extLst>
                  <a:ext uri="{FF2B5EF4-FFF2-40B4-BE49-F238E27FC236}">
                    <a16:creationId xmlns:a16="http://schemas.microsoft.com/office/drawing/2014/main" id="{0C105E30-9109-4996-8F9F-BBBD1BF246CB}"/>
                  </a:ext>
                </a:extLst>
              </p:cNvPr>
              <p:cNvSpPr/>
              <p:nvPr/>
            </p:nvSpPr>
            <p:spPr>
              <a:xfrm>
                <a:off x="4139952" y="4376632"/>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Oval 32">
                <a:extLst>
                  <a:ext uri="{FF2B5EF4-FFF2-40B4-BE49-F238E27FC236}">
                    <a16:creationId xmlns:a16="http://schemas.microsoft.com/office/drawing/2014/main" id="{C24593F2-72B2-477B-865E-B50B7C883D76}"/>
                  </a:ext>
                </a:extLst>
              </p:cNvPr>
              <p:cNvSpPr/>
              <p:nvPr/>
            </p:nvSpPr>
            <p:spPr>
              <a:xfrm>
                <a:off x="3779912" y="4304624"/>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Oval 33">
                <a:extLst>
                  <a:ext uri="{FF2B5EF4-FFF2-40B4-BE49-F238E27FC236}">
                    <a16:creationId xmlns:a16="http://schemas.microsoft.com/office/drawing/2014/main" id="{F666D28C-D9A8-4E1B-9FD0-DF14F692BF97}"/>
                  </a:ext>
                </a:extLst>
              </p:cNvPr>
              <p:cNvSpPr/>
              <p:nvPr/>
            </p:nvSpPr>
            <p:spPr>
              <a:xfrm>
                <a:off x="5076056" y="4088600"/>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Oval 34">
                <a:extLst>
                  <a:ext uri="{FF2B5EF4-FFF2-40B4-BE49-F238E27FC236}">
                    <a16:creationId xmlns:a16="http://schemas.microsoft.com/office/drawing/2014/main" id="{B5A8B52B-6668-4751-963F-E1AC09281F2A}"/>
                  </a:ext>
                </a:extLst>
              </p:cNvPr>
              <p:cNvSpPr/>
              <p:nvPr/>
            </p:nvSpPr>
            <p:spPr>
              <a:xfrm>
                <a:off x="5220072" y="4232616"/>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Oval 35">
                <a:extLst>
                  <a:ext uri="{FF2B5EF4-FFF2-40B4-BE49-F238E27FC236}">
                    <a16:creationId xmlns:a16="http://schemas.microsoft.com/office/drawing/2014/main" id="{469524ED-C0EB-4BB3-8367-C5B362670383}"/>
                  </a:ext>
                </a:extLst>
              </p:cNvPr>
              <p:cNvSpPr/>
              <p:nvPr/>
            </p:nvSpPr>
            <p:spPr>
              <a:xfrm>
                <a:off x="4644008" y="4592656"/>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Oval 36">
                <a:extLst>
                  <a:ext uri="{FF2B5EF4-FFF2-40B4-BE49-F238E27FC236}">
                    <a16:creationId xmlns:a16="http://schemas.microsoft.com/office/drawing/2014/main" id="{6CA23E92-7EC2-4BF5-9A72-BCD809F03CCD}"/>
                  </a:ext>
                </a:extLst>
              </p:cNvPr>
              <p:cNvSpPr/>
              <p:nvPr/>
            </p:nvSpPr>
            <p:spPr>
              <a:xfrm>
                <a:off x="5004048" y="4952696"/>
                <a:ext cx="144016" cy="14401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8" name="Oval 37">
              <a:extLst>
                <a:ext uri="{FF2B5EF4-FFF2-40B4-BE49-F238E27FC236}">
                  <a16:creationId xmlns:a16="http://schemas.microsoft.com/office/drawing/2014/main" id="{EB33D930-F336-4FC2-ACF5-0C80D167FB11}"/>
                </a:ext>
              </a:extLst>
            </p:cNvPr>
            <p:cNvSpPr/>
            <p:nvPr/>
          </p:nvSpPr>
          <p:spPr>
            <a:xfrm>
              <a:off x="5930125" y="4256408"/>
              <a:ext cx="108012" cy="10801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Oval 38">
              <a:extLst>
                <a:ext uri="{FF2B5EF4-FFF2-40B4-BE49-F238E27FC236}">
                  <a16:creationId xmlns:a16="http://schemas.microsoft.com/office/drawing/2014/main" id="{D522E0A4-C5DD-455F-9234-76D08D9A00E2}"/>
                </a:ext>
              </a:extLst>
            </p:cNvPr>
            <p:cNvSpPr/>
            <p:nvPr/>
          </p:nvSpPr>
          <p:spPr>
            <a:xfrm>
              <a:off x="6138174" y="3867894"/>
              <a:ext cx="108012" cy="10801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TextBox 39"/>
            <p:cNvSpPr txBox="1"/>
            <p:nvPr/>
          </p:nvSpPr>
          <p:spPr>
            <a:xfrm>
              <a:off x="4950042" y="508209"/>
              <a:ext cx="2970330" cy="1985159"/>
            </a:xfrm>
            <a:prstGeom prst="rect">
              <a:avLst/>
            </a:prstGeom>
            <a:noFill/>
          </p:spPr>
          <p:txBody>
            <a:bodyPr wrap="square" rtlCol="0">
              <a:spAutoFit/>
            </a:bodyPr>
            <a:lstStyle/>
            <a:p>
              <a:r>
                <a:rPr lang="en-GB" sz="2400" dirty="0">
                  <a:solidFill>
                    <a:srgbClr val="00B050"/>
                  </a:solidFill>
                  <a:latin typeface="Times" pitchFamily="18" charset="0"/>
                </a:rPr>
                <a:t>How do we study these regions?</a:t>
              </a:r>
            </a:p>
            <a:p>
              <a:endParaRPr lang="en-GB" sz="1500" dirty="0">
                <a:solidFill>
                  <a:srgbClr val="00B050"/>
                </a:solidFill>
                <a:latin typeface="Times" pitchFamily="18" charset="0"/>
              </a:endParaRPr>
            </a:p>
            <a:p>
              <a:r>
                <a:rPr lang="en-GB" sz="1500" b="1" dirty="0">
                  <a:solidFill>
                    <a:srgbClr val="00B050"/>
                  </a:solidFill>
                  <a:latin typeface="Times" pitchFamily="18" charset="0"/>
                </a:rPr>
                <a:t>Ground-based resources: </a:t>
              </a:r>
              <a:br>
                <a:rPr lang="en-GB" sz="1500" b="1" dirty="0">
                  <a:solidFill>
                    <a:srgbClr val="00B050"/>
                  </a:solidFill>
                  <a:latin typeface="Times" pitchFamily="18" charset="0"/>
                </a:rPr>
              </a:br>
              <a:r>
                <a:rPr lang="en-GB" sz="1500" dirty="0">
                  <a:solidFill>
                    <a:srgbClr val="00B050"/>
                  </a:solidFill>
                  <a:latin typeface="Times" pitchFamily="18" charset="0"/>
                </a:rPr>
                <a:t>radars, ionosondes, optical instruments, magnetometer networks, rocket launches (!)</a:t>
              </a:r>
            </a:p>
          </p:txBody>
        </p:sp>
      </p:grpSp>
      <p:pic>
        <p:nvPicPr>
          <p:cNvPr id="4" name="Picture 3" descr="A green light in the sky&#10;&#10;Description automatically generated with low confidence">
            <a:extLst>
              <a:ext uri="{FF2B5EF4-FFF2-40B4-BE49-F238E27FC236}">
                <a16:creationId xmlns:a16="http://schemas.microsoft.com/office/drawing/2014/main" id="{6883BA7D-9342-4F27-93B4-EC6BF6F108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 y="2252181"/>
            <a:ext cx="1819426" cy="2388580"/>
          </a:xfrm>
          <a:prstGeom prst="rect">
            <a:avLst/>
          </a:prstGeom>
        </p:spPr>
      </p:pic>
      <p:sp>
        <p:nvSpPr>
          <p:cNvPr id="31" name="TextBox 30">
            <a:extLst>
              <a:ext uri="{FF2B5EF4-FFF2-40B4-BE49-F238E27FC236}">
                <a16:creationId xmlns:a16="http://schemas.microsoft.com/office/drawing/2014/main" id="{F0D87539-0EB9-4E4D-9F64-F78EE556E986}"/>
              </a:ext>
            </a:extLst>
          </p:cNvPr>
          <p:cNvSpPr txBox="1"/>
          <p:nvPr/>
        </p:nvSpPr>
        <p:spPr>
          <a:xfrm>
            <a:off x="-58360" y="1993832"/>
            <a:ext cx="2106235" cy="276999"/>
          </a:xfrm>
          <a:prstGeom prst="rect">
            <a:avLst/>
          </a:prstGeom>
          <a:noFill/>
        </p:spPr>
        <p:txBody>
          <a:bodyPr wrap="square" rtlCol="0">
            <a:spAutoFit/>
          </a:bodyPr>
          <a:lstStyle/>
          <a:p>
            <a:r>
              <a:rPr lang="en-GB" sz="1200" b="1" dirty="0"/>
              <a:t>Poker flats rocket launch</a:t>
            </a:r>
          </a:p>
        </p:txBody>
      </p:sp>
      <p:graphicFrame>
        <p:nvGraphicFramePr>
          <p:cNvPr id="41" name="Object 40">
            <a:extLst>
              <a:ext uri="{FF2B5EF4-FFF2-40B4-BE49-F238E27FC236}">
                <a16:creationId xmlns:a16="http://schemas.microsoft.com/office/drawing/2014/main" id="{1998DB4C-399B-49DE-96DE-6B83DA6ECAB5}"/>
              </a:ext>
            </a:extLst>
          </p:cNvPr>
          <p:cNvGraphicFramePr>
            <a:graphicFrameLocks noChangeAspect="1"/>
          </p:cNvGraphicFramePr>
          <p:nvPr>
            <p:extLst>
              <p:ext uri="{D42A27DB-BD31-4B8C-83A1-F6EECF244321}">
                <p14:modId xmlns:p14="http://schemas.microsoft.com/office/powerpoint/2010/main" val="4063499720"/>
              </p:ext>
            </p:extLst>
          </p:nvPr>
        </p:nvGraphicFramePr>
        <p:xfrm>
          <a:off x="92075" y="92075"/>
          <a:ext cx="1955800" cy="457200"/>
        </p:xfrm>
        <a:graphic>
          <a:graphicData uri="http://schemas.openxmlformats.org/presentationml/2006/ole">
            <mc:AlternateContent xmlns:mc="http://schemas.openxmlformats.org/markup-compatibility/2006">
              <mc:Choice xmlns:v="urn:schemas-microsoft-com:vml" Requires="v">
                <p:oleObj name="Packager Shell Object" showAsIcon="1" r:id="rId7" imgW="1955880" imgH="456480" progId="Package">
                  <p:embed/>
                </p:oleObj>
              </mc:Choice>
              <mc:Fallback>
                <p:oleObj name="Packager Shell Object" showAsIcon="1" r:id="rId7" imgW="1955880" imgH="456480" progId="Package">
                  <p:embed/>
                  <p:pic>
                    <p:nvPicPr>
                      <p:cNvPr id="41" name="Object 40">
                        <a:extLst>
                          <a:ext uri="{FF2B5EF4-FFF2-40B4-BE49-F238E27FC236}">
                            <a16:creationId xmlns:a16="http://schemas.microsoft.com/office/drawing/2014/main" id="{1998DB4C-399B-49DE-96DE-6B83DA6ECAB5}"/>
                          </a:ext>
                        </a:extLst>
                      </p:cNvPr>
                      <p:cNvPicPr/>
                      <p:nvPr/>
                    </p:nvPicPr>
                    <p:blipFill>
                      <a:blip r:embed="rId8"/>
                      <a:stretch>
                        <a:fillRect/>
                      </a:stretch>
                    </p:blipFill>
                    <p:spPr>
                      <a:xfrm>
                        <a:off x="92075" y="92075"/>
                        <a:ext cx="1955800" cy="457200"/>
                      </a:xfrm>
                      <a:prstGeom prst="rect">
                        <a:avLst/>
                      </a:prstGeom>
                    </p:spPr>
                  </p:pic>
                </p:oleObj>
              </mc:Fallback>
            </mc:AlternateContent>
          </a:graphicData>
        </a:graphic>
      </p:graphicFrame>
      <p:pic>
        <p:nvPicPr>
          <p:cNvPr id="43" name="Picture 42">
            <a:extLst>
              <a:ext uri="{FF2B5EF4-FFF2-40B4-BE49-F238E27FC236}">
                <a16:creationId xmlns:a16="http://schemas.microsoft.com/office/drawing/2014/main" id="{29F81E01-7703-4ED4-AD31-C7BB9D99B064}"/>
              </a:ext>
            </a:extLst>
          </p:cNvPr>
          <p:cNvPicPr>
            <a:picLocks noChangeAspect="1"/>
          </p:cNvPicPr>
          <p:nvPr/>
        </p:nvPicPr>
        <p:blipFill>
          <a:blip r:embed="rId9"/>
          <a:stretch>
            <a:fillRect/>
          </a:stretch>
        </p:blipFill>
        <p:spPr>
          <a:xfrm>
            <a:off x="0" y="10023"/>
            <a:ext cx="2215824" cy="1477955"/>
          </a:xfrm>
          <a:prstGeom prst="rect">
            <a:avLst/>
          </a:prstGeom>
        </p:spPr>
      </p:pic>
      <p:sp>
        <p:nvSpPr>
          <p:cNvPr id="44" name="TextBox 43">
            <a:extLst>
              <a:ext uri="{FF2B5EF4-FFF2-40B4-BE49-F238E27FC236}">
                <a16:creationId xmlns:a16="http://schemas.microsoft.com/office/drawing/2014/main" id="{423A3FA1-6EAE-4456-8EBD-B42269437D4F}"/>
              </a:ext>
            </a:extLst>
          </p:cNvPr>
          <p:cNvSpPr txBox="1"/>
          <p:nvPr/>
        </p:nvSpPr>
        <p:spPr>
          <a:xfrm>
            <a:off x="-58360" y="1454580"/>
            <a:ext cx="2271953" cy="461665"/>
          </a:xfrm>
          <a:prstGeom prst="rect">
            <a:avLst/>
          </a:prstGeom>
          <a:noFill/>
        </p:spPr>
        <p:txBody>
          <a:bodyPr wrap="square" rtlCol="0">
            <a:spAutoFit/>
          </a:bodyPr>
          <a:lstStyle/>
          <a:p>
            <a:r>
              <a:rPr lang="en-GB" sz="1200" b="1" dirty="0"/>
              <a:t>Airglow: measure with Fabry-Perot interferometers</a:t>
            </a:r>
          </a:p>
        </p:txBody>
      </p:sp>
      <p:grpSp>
        <p:nvGrpSpPr>
          <p:cNvPr id="47" name="Group 46">
            <a:extLst>
              <a:ext uri="{FF2B5EF4-FFF2-40B4-BE49-F238E27FC236}">
                <a16:creationId xmlns:a16="http://schemas.microsoft.com/office/drawing/2014/main" id="{3E97DBB5-B4D6-46D3-A56F-7D6639ED343F}"/>
              </a:ext>
            </a:extLst>
          </p:cNvPr>
          <p:cNvGrpSpPr/>
          <p:nvPr/>
        </p:nvGrpSpPr>
        <p:grpSpPr>
          <a:xfrm>
            <a:off x="1238484" y="2962905"/>
            <a:ext cx="1745248" cy="1753014"/>
            <a:chOff x="779355" y="3448959"/>
            <a:chExt cx="1745248" cy="1753014"/>
          </a:xfrm>
        </p:grpSpPr>
        <p:pic>
          <p:nvPicPr>
            <p:cNvPr id="45" name="Picture 4">
              <a:extLst>
                <a:ext uri="{FF2B5EF4-FFF2-40B4-BE49-F238E27FC236}">
                  <a16:creationId xmlns:a16="http://schemas.microsoft.com/office/drawing/2014/main" id="{077C867B-A7CE-431C-B9B4-C6031F6172A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3233" b="13525"/>
            <a:stretch/>
          </p:blipFill>
          <p:spPr bwMode="auto">
            <a:xfrm>
              <a:off x="807963" y="3448959"/>
              <a:ext cx="1716640" cy="175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a:extLst>
                <a:ext uri="{FF2B5EF4-FFF2-40B4-BE49-F238E27FC236}">
                  <a16:creationId xmlns:a16="http://schemas.microsoft.com/office/drawing/2014/main" id="{3398ACA7-C3D2-463B-A918-3DAB257B50B0}"/>
                </a:ext>
              </a:extLst>
            </p:cNvPr>
            <p:cNvSpPr txBox="1"/>
            <p:nvPr/>
          </p:nvSpPr>
          <p:spPr>
            <a:xfrm>
              <a:off x="779355" y="3448959"/>
              <a:ext cx="1614399" cy="430887"/>
            </a:xfrm>
            <a:prstGeom prst="rect">
              <a:avLst/>
            </a:prstGeom>
            <a:noFill/>
          </p:spPr>
          <p:txBody>
            <a:bodyPr wrap="square" rtlCol="0">
              <a:spAutoFit/>
            </a:bodyPr>
            <a:lstStyle/>
            <a:p>
              <a:r>
                <a:rPr lang="en-GB" sz="1100" b="1" dirty="0"/>
                <a:t>Infer winds from meteor trails</a:t>
              </a:r>
            </a:p>
          </p:txBody>
        </p:sp>
      </p:grpSp>
      <p:sp>
        <p:nvSpPr>
          <p:cNvPr id="48" name="TextBox 47">
            <a:extLst>
              <a:ext uri="{FF2B5EF4-FFF2-40B4-BE49-F238E27FC236}">
                <a16:creationId xmlns:a16="http://schemas.microsoft.com/office/drawing/2014/main" id="{F73961DE-119E-4BCE-B0E2-8EEFA885DFC1}"/>
              </a:ext>
            </a:extLst>
          </p:cNvPr>
          <p:cNvSpPr txBox="1"/>
          <p:nvPr/>
        </p:nvSpPr>
        <p:spPr>
          <a:xfrm>
            <a:off x="-4617" y="4761662"/>
            <a:ext cx="5715000" cy="276999"/>
          </a:xfrm>
          <a:prstGeom prst="rect">
            <a:avLst/>
          </a:prstGeom>
          <a:noFill/>
        </p:spPr>
        <p:txBody>
          <a:bodyPr wrap="square" rtlCol="0">
            <a:spAutoFit/>
          </a:bodyPr>
          <a:lstStyle/>
          <a:p>
            <a:r>
              <a:rPr lang="en-GB" sz="1200" dirty="0"/>
              <a:t>Far fewer ground-based resources for upper atmosphere-ionosphere monitoring</a:t>
            </a:r>
          </a:p>
        </p:txBody>
      </p:sp>
    </p:spTree>
    <p:extLst>
      <p:ext uri="{BB962C8B-B14F-4D97-AF65-F5344CB8AC3E}">
        <p14:creationId xmlns:p14="http://schemas.microsoft.com/office/powerpoint/2010/main" val="132498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65887-BCC3-44C5-898C-16F237CEDE2C}"/>
              </a:ext>
            </a:extLst>
          </p:cNvPr>
          <p:cNvSpPr txBox="1"/>
          <p:nvPr/>
        </p:nvSpPr>
        <p:spPr>
          <a:xfrm>
            <a:off x="-58189" y="4314305"/>
            <a:ext cx="756458" cy="215444"/>
          </a:xfrm>
          <a:prstGeom prst="rect">
            <a:avLst/>
          </a:prstGeom>
          <a:noFill/>
        </p:spPr>
        <p:txBody>
          <a:bodyPr wrap="square" rtlCol="0">
            <a:spAutoFit/>
          </a:bodyPr>
          <a:lstStyle/>
          <a:p>
            <a:r>
              <a:rPr lang="en-GB" sz="800" dirty="0">
                <a:solidFill>
                  <a:schemeClr val="tx1">
                    <a:lumMod val="50000"/>
                    <a:lumOff val="50000"/>
                  </a:schemeClr>
                </a:solidFill>
              </a:rPr>
              <a:t>2019 Mar</a:t>
            </a:r>
          </a:p>
        </p:txBody>
      </p:sp>
      <p:sp>
        <p:nvSpPr>
          <p:cNvPr id="10" name="TextBox 9">
            <a:extLst>
              <a:ext uri="{FF2B5EF4-FFF2-40B4-BE49-F238E27FC236}">
                <a16:creationId xmlns:a16="http://schemas.microsoft.com/office/drawing/2014/main" id="{CF831E91-1931-4396-AB48-1DBED3B96F63}"/>
              </a:ext>
            </a:extLst>
          </p:cNvPr>
          <p:cNvSpPr txBox="1"/>
          <p:nvPr/>
        </p:nvSpPr>
        <p:spPr>
          <a:xfrm>
            <a:off x="-58189" y="4774168"/>
            <a:ext cx="8828116" cy="369332"/>
          </a:xfrm>
          <a:prstGeom prst="rect">
            <a:avLst/>
          </a:prstGeom>
          <a:noFill/>
        </p:spPr>
        <p:txBody>
          <a:bodyPr wrap="square">
            <a:spAutoFit/>
          </a:bodyPr>
          <a:lstStyle/>
          <a:p>
            <a:r>
              <a:rPr lang="en-GB" b="1" dirty="0"/>
              <a:t>Airbus DS, </a:t>
            </a:r>
            <a:r>
              <a:rPr lang="en-GB" b="0" dirty="0"/>
              <a:t>NASA's Scientific Visualization Studio/Tom Bridgman/Joy Ng</a:t>
            </a:r>
            <a:endParaRPr lang="en-GB" dirty="0"/>
          </a:p>
        </p:txBody>
      </p:sp>
      <p:sp>
        <p:nvSpPr>
          <p:cNvPr id="12" name="Content Placeholder 11">
            <a:extLst>
              <a:ext uri="{FF2B5EF4-FFF2-40B4-BE49-F238E27FC236}">
                <a16:creationId xmlns:a16="http://schemas.microsoft.com/office/drawing/2014/main" id="{F7826735-5C6D-4C63-AAC8-6EE9249AFAF3}"/>
              </a:ext>
            </a:extLst>
          </p:cNvPr>
          <p:cNvSpPr>
            <a:spLocks noGrp="1"/>
          </p:cNvSpPr>
          <p:nvPr>
            <p:ph idx="1"/>
          </p:nvPr>
        </p:nvSpPr>
        <p:spPr>
          <a:xfrm>
            <a:off x="6522632" y="893310"/>
            <a:ext cx="2621367" cy="3714690"/>
          </a:xfrm>
        </p:spPr>
        <p:txBody>
          <a:bodyPr>
            <a:normAutofit fontScale="92500" lnSpcReduction="10000"/>
          </a:bodyPr>
          <a:lstStyle/>
          <a:p>
            <a:pPr marL="0" indent="0">
              <a:buNone/>
            </a:pPr>
            <a:r>
              <a:rPr lang="en-GB" sz="1800" dirty="0"/>
              <a:t>Some neutral remote sensing </a:t>
            </a:r>
            <a:r>
              <a:rPr lang="en-GB" sz="1800" i="1" dirty="0"/>
              <a:t>is</a:t>
            </a:r>
            <a:r>
              <a:rPr lang="en-GB" sz="1800" dirty="0"/>
              <a:t> possible: TIMED, GOLD, SABER, </a:t>
            </a:r>
            <a:br>
              <a:rPr lang="en-GB" sz="1800" dirty="0"/>
            </a:br>
            <a:r>
              <a:rPr lang="en-GB" sz="1800" dirty="0"/>
              <a:t>ICON, …</a:t>
            </a:r>
          </a:p>
          <a:p>
            <a:pPr marL="0" indent="0">
              <a:buNone/>
            </a:pPr>
            <a:r>
              <a:rPr lang="en-GB" sz="1800" dirty="0"/>
              <a:t>Other in-situ data: GOCE, CubeSats,…</a:t>
            </a:r>
          </a:p>
          <a:p>
            <a:pPr marL="0" indent="0">
              <a:buNone/>
            </a:pPr>
            <a:r>
              <a:rPr lang="en-GB" sz="1800" dirty="0"/>
              <a:t>But these research missions aren’t (yet) suited for operations </a:t>
            </a:r>
            <a:endParaRPr lang="en-GB" sz="1800" dirty="0">
              <a:sym typeface="Wingdings" panose="05000000000000000000" pitchFamily="2" charset="2"/>
            </a:endParaRPr>
          </a:p>
          <a:p>
            <a:pPr marL="0" indent="0">
              <a:buNone/>
            </a:pPr>
            <a:r>
              <a:rPr lang="en-GB" sz="1800" i="1" dirty="0">
                <a:sym typeface="Wingdings" panose="05000000000000000000" pitchFamily="2" charset="2"/>
              </a:rPr>
              <a:t>Data can’t be used like operational radiance products lower down, which are assimilated real-time to improve models, make forecasts</a:t>
            </a:r>
            <a:endParaRPr lang="en-GB" sz="1800" i="1" dirty="0"/>
          </a:p>
        </p:txBody>
      </p:sp>
      <p:sp>
        <p:nvSpPr>
          <p:cNvPr id="11" name="Title 10">
            <a:extLst>
              <a:ext uri="{FF2B5EF4-FFF2-40B4-BE49-F238E27FC236}">
                <a16:creationId xmlns:a16="http://schemas.microsoft.com/office/drawing/2014/main" id="{E2610FBE-5D41-41A4-9374-948EF5B3B863}"/>
              </a:ext>
            </a:extLst>
          </p:cNvPr>
          <p:cNvSpPr>
            <a:spLocks noGrp="1"/>
          </p:cNvSpPr>
          <p:nvPr>
            <p:ph type="title"/>
          </p:nvPr>
        </p:nvSpPr>
        <p:spPr>
          <a:xfrm>
            <a:off x="6966064" y="234226"/>
            <a:ext cx="1925935" cy="576000"/>
          </a:xfrm>
        </p:spPr>
        <p:txBody>
          <a:bodyPr/>
          <a:lstStyle/>
          <a:p>
            <a:r>
              <a:rPr lang="en-GB" dirty="0"/>
              <a:t>Satellites</a:t>
            </a:r>
          </a:p>
        </p:txBody>
      </p:sp>
      <p:pic>
        <p:nvPicPr>
          <p:cNvPr id="7" name="Picture 6">
            <a:extLst>
              <a:ext uri="{FF2B5EF4-FFF2-40B4-BE49-F238E27FC236}">
                <a16:creationId xmlns:a16="http://schemas.microsoft.com/office/drawing/2014/main" id="{564C60C6-5A80-140E-478F-8B1F04C7401D}"/>
              </a:ext>
            </a:extLst>
          </p:cNvPr>
          <p:cNvPicPr>
            <a:picLocks noChangeAspect="1"/>
          </p:cNvPicPr>
          <p:nvPr/>
        </p:nvPicPr>
        <p:blipFill rotWithShape="1">
          <a:blip r:embed="rId3"/>
          <a:srcRect l="28199" t="21823" r="32301" b="28933"/>
          <a:stretch/>
        </p:blipFill>
        <p:spPr>
          <a:xfrm>
            <a:off x="252001" y="385213"/>
            <a:ext cx="6140196" cy="4305871"/>
          </a:xfrm>
          <a:prstGeom prst="rect">
            <a:avLst/>
          </a:prstGeom>
        </p:spPr>
      </p:pic>
    </p:spTree>
    <p:extLst>
      <p:ext uri="{BB962C8B-B14F-4D97-AF65-F5344CB8AC3E}">
        <p14:creationId xmlns:p14="http://schemas.microsoft.com/office/powerpoint/2010/main" val="183610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F5EC04-F8A5-48E8-862B-C53F43705440}"/>
              </a:ext>
            </a:extLst>
          </p:cNvPr>
          <p:cNvSpPr txBox="1"/>
          <p:nvPr/>
        </p:nvSpPr>
        <p:spPr>
          <a:xfrm>
            <a:off x="1783081" y="127464"/>
            <a:ext cx="7059168" cy="461665"/>
          </a:xfrm>
          <a:prstGeom prst="rect">
            <a:avLst/>
          </a:prstGeom>
          <a:noFill/>
        </p:spPr>
        <p:txBody>
          <a:bodyPr wrap="square" rtlCol="0">
            <a:spAutoFit/>
          </a:bodyPr>
          <a:lstStyle/>
          <a:p>
            <a:pPr algn="ctr"/>
            <a:r>
              <a:rPr lang="en-GB" sz="2400" b="1" dirty="0">
                <a:solidFill>
                  <a:srgbClr val="00B050"/>
                </a:solidFill>
                <a:latin typeface="Times" pitchFamily="18" charset="0"/>
              </a:rPr>
              <a:t>Observational Needs for </a:t>
            </a:r>
            <a:r>
              <a:rPr lang="en-GB" sz="2400" b="1" dirty="0" err="1">
                <a:solidFill>
                  <a:srgbClr val="00B050"/>
                </a:solidFill>
                <a:latin typeface="Times" pitchFamily="18" charset="0"/>
              </a:rPr>
              <a:t>Thermospheric</a:t>
            </a:r>
            <a:r>
              <a:rPr lang="en-GB" sz="2400" b="1" dirty="0">
                <a:solidFill>
                  <a:srgbClr val="00B050"/>
                </a:solidFill>
                <a:latin typeface="Times" pitchFamily="18" charset="0"/>
              </a:rPr>
              <a:t> Forecasts</a:t>
            </a:r>
          </a:p>
        </p:txBody>
      </p:sp>
      <p:sp>
        <p:nvSpPr>
          <p:cNvPr id="14" name="TextBox 13">
            <a:extLst>
              <a:ext uri="{FF2B5EF4-FFF2-40B4-BE49-F238E27FC236}">
                <a16:creationId xmlns:a16="http://schemas.microsoft.com/office/drawing/2014/main" id="{D16132D1-905B-45E2-A322-C5E519E62A4D}"/>
              </a:ext>
            </a:extLst>
          </p:cNvPr>
          <p:cNvSpPr txBox="1"/>
          <p:nvPr/>
        </p:nvSpPr>
        <p:spPr>
          <a:xfrm>
            <a:off x="210312" y="633156"/>
            <a:ext cx="8037576" cy="1400383"/>
          </a:xfrm>
          <a:prstGeom prst="rect">
            <a:avLst/>
          </a:prstGeom>
          <a:noFill/>
        </p:spPr>
        <p:txBody>
          <a:bodyPr wrap="square" rtlCol="0">
            <a:spAutoFit/>
          </a:bodyPr>
          <a:lstStyle/>
          <a:p>
            <a:r>
              <a:rPr lang="en-GB" sz="1700" dirty="0"/>
              <a:t>Observations of temperature, wind and density are required, ideally with</a:t>
            </a:r>
          </a:p>
          <a:p>
            <a:pPr marL="285750" indent="-285750">
              <a:buFont typeface="Arial" panose="020B0604020202020204" pitchFamily="34" charset="0"/>
              <a:buChar char="•"/>
            </a:pPr>
            <a:r>
              <a:rPr lang="en-GB" sz="1700" dirty="0"/>
              <a:t>Resolution of 100-500 km (horizontal), 5-15 km (vertical, lower thermosphere), 20-100 km (vertical, upper thermosphere)</a:t>
            </a:r>
          </a:p>
          <a:p>
            <a:pPr marL="285750" indent="-285750">
              <a:buFont typeface="Arial" panose="020B0604020202020204" pitchFamily="34" charset="0"/>
              <a:buChar char="•"/>
            </a:pPr>
            <a:r>
              <a:rPr lang="en-GB" sz="1700" dirty="0"/>
              <a:t>Observing cycle 5s-30 min and timeliness &lt; 30-60 min </a:t>
            </a:r>
          </a:p>
          <a:p>
            <a:pPr marL="285750" indent="-285750">
              <a:buFont typeface="Arial" panose="020B0604020202020204" pitchFamily="34" charset="0"/>
              <a:buChar char="•"/>
            </a:pPr>
            <a:r>
              <a:rPr lang="en-GB" sz="1700" dirty="0"/>
              <a:t>Far from the case right now!</a:t>
            </a:r>
          </a:p>
        </p:txBody>
      </p:sp>
      <p:graphicFrame>
        <p:nvGraphicFramePr>
          <p:cNvPr id="15" name="Table 15">
            <a:extLst>
              <a:ext uri="{FF2B5EF4-FFF2-40B4-BE49-F238E27FC236}">
                <a16:creationId xmlns:a16="http://schemas.microsoft.com/office/drawing/2014/main" id="{AAD0876B-36AA-48E7-BEFE-C6B41B4702BC}"/>
              </a:ext>
            </a:extLst>
          </p:cNvPr>
          <p:cNvGraphicFramePr>
            <a:graphicFrameLocks noGrp="1"/>
          </p:cNvGraphicFramePr>
          <p:nvPr>
            <p:extLst>
              <p:ext uri="{D42A27DB-BD31-4B8C-83A1-F6EECF244321}">
                <p14:modId xmlns:p14="http://schemas.microsoft.com/office/powerpoint/2010/main" val="841351936"/>
              </p:ext>
            </p:extLst>
          </p:nvPr>
        </p:nvGraphicFramePr>
        <p:xfrm>
          <a:off x="210312" y="2015236"/>
          <a:ext cx="8631937" cy="3000800"/>
        </p:xfrm>
        <a:graphic>
          <a:graphicData uri="http://schemas.openxmlformats.org/drawingml/2006/table">
            <a:tbl>
              <a:tblPr firstRow="1" bandRow="1">
                <a:tableStyleId>{5C22544A-7EE6-4342-B048-85BDC9FD1C3A}</a:tableStyleId>
              </a:tblPr>
              <a:tblGrid>
                <a:gridCol w="1372129">
                  <a:extLst>
                    <a:ext uri="{9D8B030D-6E8A-4147-A177-3AD203B41FA5}">
                      <a16:colId xmlns:a16="http://schemas.microsoft.com/office/drawing/2014/main" val="353955445"/>
                    </a:ext>
                  </a:extLst>
                </a:gridCol>
                <a:gridCol w="1443408">
                  <a:extLst>
                    <a:ext uri="{9D8B030D-6E8A-4147-A177-3AD203B41FA5}">
                      <a16:colId xmlns:a16="http://schemas.microsoft.com/office/drawing/2014/main" val="935870945"/>
                    </a:ext>
                  </a:extLst>
                </a:gridCol>
                <a:gridCol w="5816400">
                  <a:extLst>
                    <a:ext uri="{9D8B030D-6E8A-4147-A177-3AD203B41FA5}">
                      <a16:colId xmlns:a16="http://schemas.microsoft.com/office/drawing/2014/main" val="96366075"/>
                    </a:ext>
                  </a:extLst>
                </a:gridCol>
              </a:tblGrid>
              <a:tr h="357400">
                <a:tc>
                  <a:txBody>
                    <a:bodyPr/>
                    <a:lstStyle/>
                    <a:p>
                      <a:r>
                        <a:rPr lang="en-GB" dirty="0"/>
                        <a:t>Layer</a:t>
                      </a:r>
                    </a:p>
                  </a:txBody>
                  <a:tcPr/>
                </a:tc>
                <a:tc>
                  <a:txBody>
                    <a:bodyPr/>
                    <a:lstStyle/>
                    <a:p>
                      <a:r>
                        <a:rPr lang="en-GB" dirty="0"/>
                        <a:t>Assessment</a:t>
                      </a:r>
                    </a:p>
                  </a:txBody>
                  <a:tcPr/>
                </a:tc>
                <a:tc>
                  <a:txBody>
                    <a:bodyPr/>
                    <a:lstStyle/>
                    <a:p>
                      <a:r>
                        <a:rPr lang="en-GB" dirty="0"/>
                        <a:t>Comments</a:t>
                      </a:r>
                    </a:p>
                  </a:txBody>
                  <a:tcPr/>
                </a:tc>
                <a:extLst>
                  <a:ext uri="{0D108BD9-81ED-4DB2-BD59-A6C34878D82A}">
                    <a16:rowId xmlns:a16="http://schemas.microsoft.com/office/drawing/2014/main" val="321991562"/>
                  </a:ext>
                </a:extLst>
              </a:tr>
              <a:tr h="264378">
                <a:tc>
                  <a:txBody>
                    <a:bodyPr/>
                    <a:lstStyle/>
                    <a:p>
                      <a:r>
                        <a:rPr lang="en-GB" sz="1200" dirty="0"/>
                        <a:t>T (Hi </a:t>
                      </a:r>
                      <a:r>
                        <a:rPr lang="en-GB" sz="1200" dirty="0" err="1"/>
                        <a:t>Thermo</a:t>
                      </a:r>
                      <a:r>
                        <a:rPr lang="en-GB" sz="1200" dirty="0"/>
                        <a:t>)</a:t>
                      </a:r>
                    </a:p>
                  </a:txBody>
                  <a:tcPr/>
                </a:tc>
                <a:tc>
                  <a:txBody>
                    <a:bodyPr/>
                    <a:lstStyle/>
                    <a:p>
                      <a:r>
                        <a:rPr lang="en-GB" sz="1200" dirty="0"/>
                        <a:t>Poor</a:t>
                      </a:r>
                    </a:p>
                  </a:txBody>
                  <a:tcPr/>
                </a:tc>
                <a:tc>
                  <a:txBody>
                    <a:bodyPr/>
                    <a:lstStyle/>
                    <a:p>
                      <a:r>
                        <a:rPr lang="en-US" sz="1200" dirty="0"/>
                        <a:t>Only a few sparse FPI observations are available. Poor timeliness.</a:t>
                      </a:r>
                      <a:endParaRPr lang="en-GB" sz="1200" dirty="0"/>
                    </a:p>
                  </a:txBody>
                  <a:tcPr/>
                </a:tc>
                <a:extLst>
                  <a:ext uri="{0D108BD9-81ED-4DB2-BD59-A6C34878D82A}">
                    <a16:rowId xmlns:a16="http://schemas.microsoft.com/office/drawing/2014/main" val="3686104155"/>
                  </a:ext>
                </a:extLst>
              </a:tr>
              <a:tr h="440630">
                <a:tc>
                  <a:txBody>
                    <a:bodyPr/>
                    <a:lstStyle/>
                    <a:p>
                      <a:r>
                        <a:rPr lang="en-GB" sz="1200" dirty="0"/>
                        <a:t>T (Low </a:t>
                      </a:r>
                      <a:r>
                        <a:rPr lang="en-GB" sz="1200" dirty="0" err="1"/>
                        <a:t>Thermo</a:t>
                      </a:r>
                      <a:r>
                        <a:rPr lang="en-GB" sz="1200" dirty="0"/>
                        <a:t>)</a:t>
                      </a:r>
                    </a:p>
                  </a:txBody>
                  <a:tcPr/>
                </a:tc>
                <a:tc>
                  <a:txBody>
                    <a:bodyPr/>
                    <a:lstStyle/>
                    <a:p>
                      <a:r>
                        <a:rPr lang="en-GB" sz="1200" dirty="0"/>
                        <a:t>Marginal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Optical Spectrograph and InfraRed Imaging System data are available, but they do not cover whole vertical range and have poor timeliness.</a:t>
                      </a:r>
                    </a:p>
                  </a:txBody>
                  <a:tcPr/>
                </a:tc>
                <a:extLst>
                  <a:ext uri="{0D108BD9-81ED-4DB2-BD59-A6C34878D82A}">
                    <a16:rowId xmlns:a16="http://schemas.microsoft.com/office/drawing/2014/main" val="1193072564"/>
                  </a:ext>
                </a:extLst>
              </a:tr>
              <a:tr h="616882">
                <a:tc>
                  <a:txBody>
                    <a:bodyPr/>
                    <a:lstStyle/>
                    <a:p>
                      <a:r>
                        <a:rPr lang="en-GB" sz="1200" dirty="0"/>
                        <a:t>Density (Hi </a:t>
                      </a:r>
                      <a:r>
                        <a:rPr lang="en-GB" sz="1200" dirty="0" err="1"/>
                        <a:t>Thermo</a:t>
                      </a:r>
                      <a:r>
                        <a:rPr lang="en-GB" sz="1200" dirty="0"/>
                        <a:t>)</a:t>
                      </a:r>
                    </a:p>
                  </a:txBody>
                  <a:tcPr/>
                </a:tc>
                <a:tc>
                  <a:txBody>
                    <a:bodyPr/>
                    <a:lstStyle/>
                    <a:p>
                      <a:r>
                        <a:rPr lang="en-GB" sz="1200" dirty="0"/>
                        <a:t>Marginal</a:t>
                      </a:r>
                    </a:p>
                  </a:txBody>
                  <a:tcPr/>
                </a:tc>
                <a:tc>
                  <a:txBody>
                    <a:bodyPr/>
                    <a:lstStyle/>
                    <a:p>
                      <a:r>
                        <a:rPr lang="en-GB" sz="1200" b="0" i="0" kern="1200" dirty="0">
                          <a:solidFill>
                            <a:schemeClr val="dk1"/>
                          </a:solidFill>
                          <a:effectLst/>
                          <a:latin typeface="+mn-lt"/>
                          <a:ea typeface="+mn-ea"/>
                          <a:cs typeface="+mn-cs"/>
                        </a:rPr>
                        <a:t>Swarm meets most requirements, apart from timeliness and vertical resolution. SSUSI and SSULI may meet requirements, but no information is available on accuracy, observational cycle and timeliness</a:t>
                      </a:r>
                      <a:endParaRPr lang="en-GB" sz="1200" dirty="0"/>
                    </a:p>
                  </a:txBody>
                  <a:tcPr/>
                </a:tc>
                <a:extLst>
                  <a:ext uri="{0D108BD9-81ED-4DB2-BD59-A6C34878D82A}">
                    <a16:rowId xmlns:a16="http://schemas.microsoft.com/office/drawing/2014/main" val="2854691111"/>
                  </a:ext>
                </a:extLst>
              </a:tr>
              <a:tr h="440630">
                <a:tc>
                  <a:txBody>
                    <a:bodyPr/>
                    <a:lstStyle/>
                    <a:p>
                      <a:r>
                        <a:rPr lang="en-GB" sz="1200" dirty="0"/>
                        <a:t>Density (Low </a:t>
                      </a:r>
                      <a:r>
                        <a:rPr lang="en-GB" sz="1200" dirty="0" err="1"/>
                        <a:t>Thermo</a:t>
                      </a:r>
                      <a:r>
                        <a:rPr lang="en-GB" sz="1200" dirty="0"/>
                        <a:t>)</a:t>
                      </a:r>
                    </a:p>
                  </a:txBody>
                  <a:tcPr/>
                </a:tc>
                <a:tc>
                  <a:txBody>
                    <a:bodyPr/>
                    <a:lstStyle/>
                    <a:p>
                      <a:r>
                        <a:rPr lang="en-GB" sz="1200" dirty="0"/>
                        <a:t>&lt; Marginal / Marginal</a:t>
                      </a:r>
                    </a:p>
                  </a:txBody>
                  <a:tcPr/>
                </a:tc>
                <a:tc>
                  <a:txBody>
                    <a:bodyPr/>
                    <a:lstStyle/>
                    <a:p>
                      <a:r>
                        <a:rPr lang="en-US" sz="1200" b="0" i="0" kern="1200" dirty="0">
                          <a:solidFill>
                            <a:schemeClr val="dk1"/>
                          </a:solidFill>
                          <a:effectLst/>
                          <a:latin typeface="+mn-lt"/>
                          <a:ea typeface="+mn-ea"/>
                          <a:cs typeface="+mn-cs"/>
                        </a:rPr>
                        <a:t>SSUSI and SSULI may meet requirements, but no information is available on accuracy, observational cycle and timeliness.</a:t>
                      </a:r>
                      <a:endParaRPr lang="en-GB" sz="1200" dirty="0"/>
                    </a:p>
                  </a:txBody>
                  <a:tcPr/>
                </a:tc>
                <a:extLst>
                  <a:ext uri="{0D108BD9-81ED-4DB2-BD59-A6C34878D82A}">
                    <a16:rowId xmlns:a16="http://schemas.microsoft.com/office/drawing/2014/main" val="1584960049"/>
                  </a:ext>
                </a:extLst>
              </a:tr>
              <a:tr h="440630">
                <a:tc>
                  <a:txBody>
                    <a:bodyPr/>
                    <a:lstStyle/>
                    <a:p>
                      <a:r>
                        <a:rPr lang="en-GB" sz="1200" dirty="0"/>
                        <a:t>U (High </a:t>
                      </a:r>
                      <a:r>
                        <a:rPr lang="en-GB" sz="1200" dirty="0" err="1"/>
                        <a:t>Thermo</a:t>
                      </a:r>
                      <a:r>
                        <a:rPr lang="en-GB" sz="1200" dirty="0"/>
                        <a:t>)</a:t>
                      </a:r>
                    </a:p>
                  </a:txBody>
                  <a:tcPr/>
                </a:tc>
                <a:tc>
                  <a:txBody>
                    <a:bodyPr/>
                    <a:lstStyle/>
                    <a:p>
                      <a:r>
                        <a:rPr lang="en-GB" sz="1200" dirty="0"/>
                        <a:t>Poor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Only a few sparse FPI observations. Poor timeliness. Accelerometer winds have too large errors to be useful. Region partially covered by new ICON observations.</a:t>
                      </a:r>
                    </a:p>
                  </a:txBody>
                  <a:tcPr/>
                </a:tc>
                <a:extLst>
                  <a:ext uri="{0D108BD9-81ED-4DB2-BD59-A6C34878D82A}">
                    <a16:rowId xmlns:a16="http://schemas.microsoft.com/office/drawing/2014/main" val="412952179"/>
                  </a:ext>
                </a:extLst>
              </a:tr>
              <a:tr h="357400">
                <a:tc>
                  <a:txBody>
                    <a:bodyPr/>
                    <a:lstStyle/>
                    <a:p>
                      <a:r>
                        <a:rPr lang="en-GB" sz="1200" dirty="0"/>
                        <a:t>U (Low </a:t>
                      </a:r>
                      <a:r>
                        <a:rPr lang="en-GB" sz="1200" dirty="0" err="1"/>
                        <a:t>Thermo</a:t>
                      </a:r>
                      <a:r>
                        <a:rPr lang="en-GB" sz="1200" dirty="0"/>
                        <a:t>)</a:t>
                      </a:r>
                    </a:p>
                  </a:txBody>
                  <a:tcPr/>
                </a:tc>
                <a:tc>
                  <a:txBody>
                    <a:bodyPr/>
                    <a:lstStyle/>
                    <a:p>
                      <a:r>
                        <a:rPr lang="en-GB" sz="1200" dirty="0"/>
                        <a:t>Poor</a:t>
                      </a:r>
                    </a:p>
                  </a:txBody>
                  <a:tcPr/>
                </a:tc>
                <a:tc>
                  <a:txBody>
                    <a:bodyPr/>
                    <a:lstStyle/>
                    <a:p>
                      <a:r>
                        <a:rPr lang="en-US" sz="1200" b="0" i="0" kern="1200" dirty="0">
                          <a:solidFill>
                            <a:schemeClr val="dk1"/>
                          </a:solidFill>
                          <a:effectLst/>
                          <a:latin typeface="+mn-lt"/>
                          <a:ea typeface="+mn-ea"/>
                          <a:cs typeface="+mn-cs"/>
                        </a:rPr>
                        <a:t>Data gap (daytime) addressed by ICON. No other current observations.</a:t>
                      </a:r>
                      <a:endParaRPr lang="en-GB" sz="1200" dirty="0"/>
                    </a:p>
                  </a:txBody>
                  <a:tcPr/>
                </a:tc>
                <a:extLst>
                  <a:ext uri="{0D108BD9-81ED-4DB2-BD59-A6C34878D82A}">
                    <a16:rowId xmlns:a16="http://schemas.microsoft.com/office/drawing/2014/main" val="3152591230"/>
                  </a:ext>
                </a:extLst>
              </a:tr>
            </a:tbl>
          </a:graphicData>
        </a:graphic>
      </p:graphicFrame>
    </p:spTree>
    <p:extLst>
      <p:ext uri="{BB962C8B-B14F-4D97-AF65-F5344CB8AC3E}">
        <p14:creationId xmlns:p14="http://schemas.microsoft.com/office/powerpoint/2010/main" val="244640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DBEA8A-E919-48EF-84B7-5594D78E98E9}"/>
              </a:ext>
            </a:extLst>
          </p:cNvPr>
          <p:cNvPicPr>
            <a:picLocks noChangeAspect="1"/>
          </p:cNvPicPr>
          <p:nvPr/>
        </p:nvPicPr>
        <p:blipFill rotWithShape="1">
          <a:blip r:embed="rId3"/>
          <a:srcRect l="18700" t="57312" r="20399" b="6017"/>
          <a:stretch/>
        </p:blipFill>
        <p:spPr>
          <a:xfrm>
            <a:off x="3580988" y="2384223"/>
            <a:ext cx="4900533" cy="1659832"/>
          </a:xfrm>
          <a:prstGeom prst="rect">
            <a:avLst/>
          </a:prstGeom>
        </p:spPr>
      </p:pic>
      <p:sp>
        <p:nvSpPr>
          <p:cNvPr id="10" name="TextBox 9">
            <a:extLst>
              <a:ext uri="{FF2B5EF4-FFF2-40B4-BE49-F238E27FC236}">
                <a16:creationId xmlns:a16="http://schemas.microsoft.com/office/drawing/2014/main" id="{F3321128-FE4D-4FE6-AD5F-1338F88D84B6}"/>
              </a:ext>
            </a:extLst>
          </p:cNvPr>
          <p:cNvSpPr txBox="1"/>
          <p:nvPr/>
        </p:nvSpPr>
        <p:spPr>
          <a:xfrm>
            <a:off x="3106945" y="542747"/>
            <a:ext cx="5945615" cy="4539704"/>
          </a:xfrm>
          <a:prstGeom prst="rect">
            <a:avLst/>
          </a:prstGeom>
          <a:noFill/>
        </p:spPr>
        <p:txBody>
          <a:bodyPr wrap="square" rtlCol="0">
            <a:spAutoFit/>
          </a:bodyPr>
          <a:lstStyle/>
          <a:p>
            <a:pPr marL="285750" indent="-285750">
              <a:buFont typeface="Arial" panose="020B0604020202020204" pitchFamily="34" charset="0"/>
              <a:buChar char="•"/>
            </a:pPr>
            <a:r>
              <a:rPr lang="en-GB" sz="1700" b="1" dirty="0"/>
              <a:t>Semi Empirical (</a:t>
            </a:r>
            <a:r>
              <a:rPr lang="en-GB" sz="1700" b="1" dirty="0" err="1"/>
              <a:t>eg</a:t>
            </a:r>
            <a:r>
              <a:rPr lang="en-GB" sz="1700" b="1" dirty="0"/>
              <a:t> DTM, MSISE00): </a:t>
            </a:r>
            <a:r>
              <a:rPr lang="en-GB" sz="1700" dirty="0"/>
              <a:t>Trained on historical data,  driven by solar and geomagnetic proxies. Often used in ops (</a:t>
            </a:r>
            <a:r>
              <a:rPr lang="en-GB" sz="1700" dirty="0" err="1"/>
              <a:t>eg</a:t>
            </a:r>
            <a:r>
              <a:rPr lang="en-GB" sz="1700" dirty="0"/>
              <a:t> Met Office). Low spatial resolution and poor for events not often seen in </a:t>
            </a:r>
            <a:r>
              <a:rPr lang="en-GB" sz="1700" dirty="0" err="1"/>
              <a:t>obs</a:t>
            </a:r>
            <a:r>
              <a:rPr lang="en-GB" sz="1700" dirty="0"/>
              <a:t> (</a:t>
            </a:r>
            <a:r>
              <a:rPr lang="en-GB" sz="1700" dirty="0" err="1"/>
              <a:t>eg</a:t>
            </a:r>
            <a:r>
              <a:rPr lang="en-GB" sz="1700" dirty="0"/>
              <a:t> </a:t>
            </a:r>
            <a:r>
              <a:rPr lang="en-GB" sz="1700" dirty="0" err="1"/>
              <a:t>Starlink</a:t>
            </a:r>
            <a:r>
              <a:rPr lang="en-GB" sz="1700" dirty="0"/>
              <a:t>)</a:t>
            </a:r>
          </a:p>
          <a:p>
            <a:pPr marL="285750" indent="-285750">
              <a:buFont typeface="Arial" panose="020B0604020202020204" pitchFamily="34" charset="0"/>
              <a:buChar char="•"/>
            </a:pPr>
            <a:r>
              <a:rPr lang="en-GB" sz="1700" b="1" dirty="0"/>
              <a:t>1</a:t>
            </a:r>
            <a:r>
              <a:rPr lang="en-GB" sz="1700" b="1" baseline="30000" dirty="0"/>
              <a:t>st</a:t>
            </a:r>
            <a:r>
              <a:rPr lang="en-GB" sz="1700" b="1" dirty="0"/>
              <a:t> principles (thermos/</a:t>
            </a:r>
            <a:r>
              <a:rPr lang="en-GB" sz="1700" b="1" dirty="0" err="1"/>
              <a:t>iono</a:t>
            </a:r>
            <a:r>
              <a:rPr lang="en-GB" sz="1700" b="1" dirty="0"/>
              <a:t>): </a:t>
            </a:r>
            <a:r>
              <a:rPr lang="en-GB" sz="1700" dirty="0"/>
              <a:t>T-I coupling (better evolution), lower boundary in stratosphere / mesosphere. Add in DA (TIEGCM </a:t>
            </a:r>
            <a:r>
              <a:rPr lang="en-GB" sz="1700" dirty="0" err="1"/>
              <a:t>AENeAS</a:t>
            </a:r>
            <a:r>
              <a:rPr lang="en-GB" sz="1700" dirty="0"/>
              <a:t>) for future </a:t>
            </a:r>
            <a:r>
              <a:rPr lang="en-GB" sz="1700" dirty="0" err="1"/>
              <a:t>MetO</a:t>
            </a:r>
            <a:r>
              <a:rPr lang="en-GB" sz="1700" dirty="0"/>
              <a:t> ops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b="1" dirty="0"/>
              <a:t>1</a:t>
            </a:r>
            <a:r>
              <a:rPr lang="en-GB" sz="1700" b="1" baseline="30000" dirty="0"/>
              <a:t>st</a:t>
            </a:r>
            <a:r>
              <a:rPr lang="en-GB" sz="1700" b="1" dirty="0"/>
              <a:t> principles (whole atmosphere): </a:t>
            </a:r>
            <a:r>
              <a:rPr lang="en-GB" sz="1700" dirty="0"/>
              <a:t>Comprehensive coupling from low to high. NOAA operational model (WAM) produced reasonable representation of </a:t>
            </a:r>
            <a:r>
              <a:rPr lang="en-GB" sz="1700" dirty="0" err="1"/>
              <a:t>Starlink</a:t>
            </a:r>
            <a:r>
              <a:rPr lang="en-GB" sz="1700" dirty="0"/>
              <a:t> event but limited DA currently</a:t>
            </a:r>
          </a:p>
        </p:txBody>
      </p:sp>
      <p:grpSp>
        <p:nvGrpSpPr>
          <p:cNvPr id="5" name="Group 4"/>
          <p:cNvGrpSpPr>
            <a:grpSpLocks noChangeAspect="1"/>
          </p:cNvGrpSpPr>
          <p:nvPr/>
        </p:nvGrpSpPr>
        <p:grpSpPr>
          <a:xfrm>
            <a:off x="91440" y="361248"/>
            <a:ext cx="3015505" cy="4045949"/>
            <a:chOff x="-40944" y="0"/>
            <a:chExt cx="4716016" cy="6327550"/>
          </a:xfrm>
        </p:grpSpPr>
        <p:pic>
          <p:nvPicPr>
            <p:cNvPr id="2" name="Picture 2"/>
            <p:cNvPicPr>
              <a:picLocks noChangeAspect="1" noChangeArrowheads="1"/>
            </p:cNvPicPr>
            <p:nvPr/>
          </p:nvPicPr>
          <p:blipFill>
            <a:blip r:embed="rId4" cstate="print"/>
            <a:srcRect/>
            <a:stretch>
              <a:fillRect/>
            </a:stretch>
          </p:blipFill>
          <p:spPr bwMode="auto">
            <a:xfrm>
              <a:off x="0" y="0"/>
              <a:ext cx="4675072" cy="3043870"/>
            </a:xfrm>
            <a:prstGeom prst="rect">
              <a:avLst/>
            </a:prstGeom>
            <a:noFill/>
            <a:ln w="9525">
              <a:noFill/>
              <a:miter lim="800000"/>
              <a:headEnd/>
              <a:tailEnd/>
            </a:ln>
          </p:spPr>
        </p:pic>
        <p:pic>
          <p:nvPicPr>
            <p:cNvPr id="3" name="Picture 2"/>
            <p:cNvPicPr>
              <a:picLocks noChangeAspect="1" noChangeArrowheads="1"/>
            </p:cNvPicPr>
            <p:nvPr/>
          </p:nvPicPr>
          <p:blipFill>
            <a:blip r:embed="rId5" cstate="print"/>
            <a:srcRect/>
            <a:stretch>
              <a:fillRect/>
            </a:stretch>
          </p:blipFill>
          <p:spPr bwMode="auto">
            <a:xfrm>
              <a:off x="-40944" y="3284984"/>
              <a:ext cx="4499992" cy="3042566"/>
            </a:xfrm>
            <a:prstGeom prst="rect">
              <a:avLst/>
            </a:prstGeom>
            <a:noFill/>
            <a:ln w="9525">
              <a:noFill/>
              <a:miter lim="800000"/>
              <a:headEnd/>
              <a:tailEnd/>
            </a:ln>
          </p:spPr>
        </p:pic>
      </p:grpSp>
      <p:sp>
        <p:nvSpPr>
          <p:cNvPr id="8" name="TextBox 7"/>
          <p:cNvSpPr txBox="1"/>
          <p:nvPr/>
        </p:nvSpPr>
        <p:spPr>
          <a:xfrm>
            <a:off x="524655" y="127250"/>
            <a:ext cx="2660300" cy="415498"/>
          </a:xfrm>
          <a:prstGeom prst="rect">
            <a:avLst/>
          </a:prstGeom>
          <a:solidFill>
            <a:schemeClr val="bg2"/>
          </a:solidFill>
        </p:spPr>
        <p:txBody>
          <a:bodyPr wrap="square" rtlCol="0">
            <a:spAutoFit/>
          </a:bodyPr>
          <a:lstStyle/>
          <a:p>
            <a:pPr algn="ctr"/>
            <a:r>
              <a:rPr lang="en-US" sz="1050" b="1" dirty="0"/>
              <a:t>UCL CMAT2 (day 172, mean flux 100) temperature gradient (K/km) at 120km</a:t>
            </a:r>
          </a:p>
        </p:txBody>
      </p:sp>
      <p:sp>
        <p:nvSpPr>
          <p:cNvPr id="11" name="TextBox 10"/>
          <p:cNvSpPr txBox="1"/>
          <p:nvPr/>
        </p:nvSpPr>
        <p:spPr>
          <a:xfrm>
            <a:off x="395636" y="2176474"/>
            <a:ext cx="2646294" cy="415498"/>
          </a:xfrm>
          <a:prstGeom prst="rect">
            <a:avLst/>
          </a:prstGeom>
          <a:solidFill>
            <a:schemeClr val="bg2"/>
          </a:solidFill>
        </p:spPr>
        <p:txBody>
          <a:bodyPr wrap="square" rtlCol="0">
            <a:spAutoFit/>
          </a:bodyPr>
          <a:lstStyle/>
          <a:p>
            <a:pPr algn="ctr"/>
            <a:r>
              <a:rPr lang="en-US" sz="1050" b="1" dirty="0"/>
              <a:t>DTM2012 (day 172, mean flux 100) temperature gradient (K/km) at 120km</a:t>
            </a:r>
          </a:p>
        </p:txBody>
      </p:sp>
      <p:sp>
        <p:nvSpPr>
          <p:cNvPr id="4" name="TextBox 3">
            <a:extLst>
              <a:ext uri="{FF2B5EF4-FFF2-40B4-BE49-F238E27FC236}">
                <a16:creationId xmlns:a16="http://schemas.microsoft.com/office/drawing/2014/main" id="{83F5EC04-F8A5-48E8-862B-C53F43705440}"/>
              </a:ext>
            </a:extLst>
          </p:cNvPr>
          <p:cNvSpPr txBox="1"/>
          <p:nvPr/>
        </p:nvSpPr>
        <p:spPr>
          <a:xfrm>
            <a:off x="4707123" y="9525"/>
            <a:ext cx="3988821" cy="523220"/>
          </a:xfrm>
          <a:prstGeom prst="rect">
            <a:avLst/>
          </a:prstGeom>
          <a:noFill/>
        </p:spPr>
        <p:txBody>
          <a:bodyPr wrap="square" rtlCol="0">
            <a:spAutoFit/>
          </a:bodyPr>
          <a:lstStyle/>
          <a:p>
            <a:pPr algn="ctr"/>
            <a:r>
              <a:rPr lang="en-GB" sz="2800" b="1" dirty="0" err="1">
                <a:solidFill>
                  <a:srgbClr val="00B050"/>
                </a:solidFill>
                <a:latin typeface="Times" pitchFamily="18" charset="0"/>
              </a:rPr>
              <a:t>Thermospheric</a:t>
            </a:r>
            <a:r>
              <a:rPr lang="en-GB" sz="2800" b="1" dirty="0">
                <a:solidFill>
                  <a:srgbClr val="00B050"/>
                </a:solidFill>
                <a:latin typeface="Times" pitchFamily="18" charset="0"/>
              </a:rPr>
              <a:t> Models</a:t>
            </a:r>
          </a:p>
        </p:txBody>
      </p:sp>
      <p:sp>
        <p:nvSpPr>
          <p:cNvPr id="12" name="TextBox 11">
            <a:extLst>
              <a:ext uri="{FF2B5EF4-FFF2-40B4-BE49-F238E27FC236}">
                <a16:creationId xmlns:a16="http://schemas.microsoft.com/office/drawing/2014/main" id="{7D6AF6D7-494D-4D8E-A9BA-3DB238CB55F5}"/>
              </a:ext>
            </a:extLst>
          </p:cNvPr>
          <p:cNvSpPr txBox="1"/>
          <p:nvPr/>
        </p:nvSpPr>
        <p:spPr>
          <a:xfrm>
            <a:off x="8036131" y="2812598"/>
            <a:ext cx="919433" cy="738664"/>
          </a:xfrm>
          <a:prstGeom prst="rect">
            <a:avLst/>
          </a:prstGeom>
          <a:noFill/>
        </p:spPr>
        <p:txBody>
          <a:bodyPr wrap="square" rtlCol="0">
            <a:spAutoFit/>
          </a:bodyPr>
          <a:lstStyle/>
          <a:p>
            <a:r>
              <a:rPr lang="en-GB" sz="1400" dirty="0" err="1">
                <a:solidFill>
                  <a:srgbClr val="00B050"/>
                </a:solidFill>
              </a:rPr>
              <a:t>Chartier</a:t>
            </a:r>
            <a:r>
              <a:rPr lang="en-GB" sz="1400" dirty="0">
                <a:solidFill>
                  <a:srgbClr val="00B050"/>
                </a:solidFill>
              </a:rPr>
              <a:t> et al 2013</a:t>
            </a:r>
          </a:p>
        </p:txBody>
      </p:sp>
    </p:spTree>
    <p:extLst>
      <p:ext uri="{BB962C8B-B14F-4D97-AF65-F5344CB8AC3E}">
        <p14:creationId xmlns:p14="http://schemas.microsoft.com/office/powerpoint/2010/main" val="357774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321128-FE4D-4FE6-AD5F-1338F88D84B6}"/>
              </a:ext>
            </a:extLst>
          </p:cNvPr>
          <p:cNvSpPr txBox="1"/>
          <p:nvPr/>
        </p:nvSpPr>
        <p:spPr>
          <a:xfrm>
            <a:off x="448056" y="532745"/>
            <a:ext cx="5945615" cy="615553"/>
          </a:xfrm>
          <a:prstGeom prst="rect">
            <a:avLst/>
          </a:prstGeom>
          <a:noFill/>
        </p:spPr>
        <p:txBody>
          <a:bodyPr wrap="square" rtlCol="0">
            <a:spAutoFit/>
          </a:bodyPr>
          <a:lstStyle/>
          <a:p>
            <a:pPr marL="285750" indent="-285750">
              <a:buFont typeface="Arial" panose="020B0604020202020204" pitchFamily="34" charset="0"/>
              <a:buChar char="•"/>
            </a:pPr>
            <a:r>
              <a:rPr lang="en-GB" sz="1700" b="1" dirty="0"/>
              <a:t>Semi Empirical </a:t>
            </a:r>
            <a:r>
              <a:rPr lang="en-GB" sz="1700" dirty="0"/>
              <a:t>can be poor for geomagnetic storms compared to</a:t>
            </a:r>
            <a:r>
              <a:rPr lang="en-GB" sz="1700" b="1" dirty="0"/>
              <a:t> 1</a:t>
            </a:r>
            <a:r>
              <a:rPr lang="en-GB" sz="1700" b="1" baseline="30000" dirty="0"/>
              <a:t>st</a:t>
            </a:r>
            <a:r>
              <a:rPr lang="en-GB" sz="1700" b="1" dirty="0"/>
              <a:t> principles models </a:t>
            </a:r>
            <a:r>
              <a:rPr lang="en-GB" sz="1700" dirty="0" err="1"/>
              <a:t>eg</a:t>
            </a:r>
            <a:r>
              <a:rPr lang="en-GB" sz="1700" dirty="0"/>
              <a:t> </a:t>
            </a:r>
            <a:r>
              <a:rPr lang="en-GB" sz="1700" dirty="0" err="1"/>
              <a:t>Starlink</a:t>
            </a:r>
            <a:r>
              <a:rPr lang="en-GB" sz="1700" dirty="0"/>
              <a:t> event</a:t>
            </a:r>
          </a:p>
        </p:txBody>
      </p:sp>
      <p:sp>
        <p:nvSpPr>
          <p:cNvPr id="4" name="TextBox 3">
            <a:extLst>
              <a:ext uri="{FF2B5EF4-FFF2-40B4-BE49-F238E27FC236}">
                <a16:creationId xmlns:a16="http://schemas.microsoft.com/office/drawing/2014/main" id="{83F5EC04-F8A5-48E8-862B-C53F43705440}"/>
              </a:ext>
            </a:extLst>
          </p:cNvPr>
          <p:cNvSpPr txBox="1"/>
          <p:nvPr/>
        </p:nvSpPr>
        <p:spPr>
          <a:xfrm>
            <a:off x="4707123" y="9525"/>
            <a:ext cx="3988821" cy="523220"/>
          </a:xfrm>
          <a:prstGeom prst="rect">
            <a:avLst/>
          </a:prstGeom>
          <a:noFill/>
        </p:spPr>
        <p:txBody>
          <a:bodyPr wrap="square" rtlCol="0">
            <a:spAutoFit/>
          </a:bodyPr>
          <a:lstStyle/>
          <a:p>
            <a:pPr algn="ctr"/>
            <a:r>
              <a:rPr lang="en-GB" sz="2800" b="1" dirty="0" err="1">
                <a:solidFill>
                  <a:srgbClr val="00B050"/>
                </a:solidFill>
                <a:latin typeface="Times" pitchFamily="18" charset="0"/>
              </a:rPr>
              <a:t>Thermospheric</a:t>
            </a:r>
            <a:r>
              <a:rPr lang="en-GB" sz="2800" b="1" dirty="0">
                <a:solidFill>
                  <a:srgbClr val="00B050"/>
                </a:solidFill>
                <a:latin typeface="Times" pitchFamily="18" charset="0"/>
              </a:rPr>
              <a:t> Models</a:t>
            </a:r>
          </a:p>
        </p:txBody>
      </p:sp>
      <p:sp>
        <p:nvSpPr>
          <p:cNvPr id="12" name="TextBox 11">
            <a:extLst>
              <a:ext uri="{FF2B5EF4-FFF2-40B4-BE49-F238E27FC236}">
                <a16:creationId xmlns:a16="http://schemas.microsoft.com/office/drawing/2014/main" id="{7D6AF6D7-494D-4D8E-A9BA-3DB238CB55F5}"/>
              </a:ext>
            </a:extLst>
          </p:cNvPr>
          <p:cNvSpPr txBox="1"/>
          <p:nvPr/>
        </p:nvSpPr>
        <p:spPr>
          <a:xfrm>
            <a:off x="6037055" y="1581912"/>
            <a:ext cx="2216436" cy="1815882"/>
          </a:xfrm>
          <a:prstGeom prst="rect">
            <a:avLst/>
          </a:prstGeom>
          <a:noFill/>
        </p:spPr>
        <p:txBody>
          <a:bodyPr wrap="square" rtlCol="0">
            <a:spAutoFit/>
          </a:bodyPr>
          <a:lstStyle/>
          <a:p>
            <a:r>
              <a:rPr lang="en-US" sz="1400" dirty="0">
                <a:solidFill>
                  <a:srgbClr val="00B050"/>
                </a:solidFill>
              </a:rPr>
              <a:t>Global neutral density and density anomaly at 210 km simulated by MSIS-00 (left) and coupled WAM / IPE (right) at 11:50 UTC on 4 February 2022</a:t>
            </a:r>
            <a:r>
              <a:rPr lang="en-US" sz="1400" dirty="0">
                <a:solidFill>
                  <a:srgbClr val="FF0000"/>
                </a:solidFill>
              </a:rPr>
              <a:t>. Fang et al, 2023</a:t>
            </a:r>
            <a:endParaRPr lang="en-GB" sz="1400" dirty="0">
              <a:solidFill>
                <a:srgbClr val="FF0000"/>
              </a:solidFill>
            </a:endParaRPr>
          </a:p>
        </p:txBody>
      </p:sp>
      <p:pic>
        <p:nvPicPr>
          <p:cNvPr id="6" name="Picture 5">
            <a:extLst>
              <a:ext uri="{FF2B5EF4-FFF2-40B4-BE49-F238E27FC236}">
                <a16:creationId xmlns:a16="http://schemas.microsoft.com/office/drawing/2014/main" id="{62CB2177-DE0E-9402-C646-05D7A836BB1A}"/>
              </a:ext>
            </a:extLst>
          </p:cNvPr>
          <p:cNvPicPr>
            <a:picLocks noChangeAspect="1"/>
          </p:cNvPicPr>
          <p:nvPr/>
        </p:nvPicPr>
        <p:blipFill>
          <a:blip r:embed="rId3"/>
          <a:stretch>
            <a:fillRect/>
          </a:stretch>
        </p:blipFill>
        <p:spPr>
          <a:xfrm>
            <a:off x="188436" y="1365016"/>
            <a:ext cx="5675376" cy="3245739"/>
          </a:xfrm>
          <a:prstGeom prst="rect">
            <a:avLst/>
          </a:prstGeom>
        </p:spPr>
      </p:pic>
    </p:spTree>
    <p:extLst>
      <p:ext uri="{BB962C8B-B14F-4D97-AF65-F5344CB8AC3E}">
        <p14:creationId xmlns:p14="http://schemas.microsoft.com/office/powerpoint/2010/main" val="212352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F6D2E4-64DE-4887-AB62-4AD29BFD3B46}"/>
              </a:ext>
            </a:extLst>
          </p:cNvPr>
          <p:cNvPicPr>
            <a:picLocks noChangeAspect="1"/>
          </p:cNvPicPr>
          <p:nvPr/>
        </p:nvPicPr>
        <p:blipFill rotWithShape="1">
          <a:blip r:embed="rId3"/>
          <a:srcRect l="116" t="2646" r="48053"/>
          <a:stretch/>
        </p:blipFill>
        <p:spPr>
          <a:xfrm>
            <a:off x="3390879" y="1374281"/>
            <a:ext cx="1928354" cy="2332615"/>
          </a:xfrm>
          <a:prstGeom prst="rect">
            <a:avLst/>
          </a:prstGeom>
        </p:spPr>
      </p:pic>
      <p:sp>
        <p:nvSpPr>
          <p:cNvPr id="4" name="TextBox 3">
            <a:extLst>
              <a:ext uri="{FF2B5EF4-FFF2-40B4-BE49-F238E27FC236}">
                <a16:creationId xmlns:a16="http://schemas.microsoft.com/office/drawing/2014/main" id="{83F5EC04-F8A5-48E8-862B-C53F43705440}"/>
              </a:ext>
            </a:extLst>
          </p:cNvPr>
          <p:cNvSpPr txBox="1"/>
          <p:nvPr/>
        </p:nvSpPr>
        <p:spPr>
          <a:xfrm>
            <a:off x="1929384" y="78302"/>
            <a:ext cx="6656832" cy="523220"/>
          </a:xfrm>
          <a:prstGeom prst="rect">
            <a:avLst/>
          </a:prstGeom>
          <a:noFill/>
        </p:spPr>
        <p:txBody>
          <a:bodyPr wrap="square" rtlCol="0">
            <a:spAutoFit/>
          </a:bodyPr>
          <a:lstStyle/>
          <a:p>
            <a:pPr algn="ctr"/>
            <a:r>
              <a:rPr lang="en-GB" sz="2800" b="1" dirty="0" err="1">
                <a:solidFill>
                  <a:srgbClr val="00B050"/>
                </a:solidFill>
                <a:latin typeface="Times" pitchFamily="18" charset="0"/>
              </a:rPr>
              <a:t>Thermospheric</a:t>
            </a:r>
            <a:r>
              <a:rPr lang="en-GB" sz="2800" b="1" dirty="0">
                <a:solidFill>
                  <a:srgbClr val="00B050"/>
                </a:solidFill>
                <a:latin typeface="Times" pitchFamily="18" charset="0"/>
              </a:rPr>
              <a:t> Climate Change</a:t>
            </a:r>
          </a:p>
        </p:txBody>
      </p:sp>
      <p:sp>
        <p:nvSpPr>
          <p:cNvPr id="14" name="TextBox 13">
            <a:extLst>
              <a:ext uri="{FF2B5EF4-FFF2-40B4-BE49-F238E27FC236}">
                <a16:creationId xmlns:a16="http://schemas.microsoft.com/office/drawing/2014/main" id="{D16132D1-905B-45E2-A322-C5E519E62A4D}"/>
              </a:ext>
            </a:extLst>
          </p:cNvPr>
          <p:cNvSpPr txBox="1"/>
          <p:nvPr/>
        </p:nvSpPr>
        <p:spPr>
          <a:xfrm>
            <a:off x="210312" y="522677"/>
            <a:ext cx="8723376" cy="1154162"/>
          </a:xfrm>
          <a:prstGeom prst="rect">
            <a:avLst/>
          </a:prstGeom>
          <a:noFill/>
        </p:spPr>
        <p:txBody>
          <a:bodyPr wrap="square" rtlCol="0">
            <a:spAutoFit/>
          </a:bodyPr>
          <a:lstStyle/>
          <a:p>
            <a:r>
              <a:rPr lang="en-US" sz="1700" b="1" dirty="0">
                <a:latin typeface="Arial" panose="020B0604020202020204" pitchFamily="34" charset="0"/>
                <a:ea typeface="Times New Roman" panose="02020603050405020304" pitchFamily="18" charset="0"/>
                <a:cs typeface="Times New Roman" panose="02020603050405020304" pitchFamily="18" charset="0"/>
              </a:rPr>
              <a:t>I</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mpact of climate change seen as global warming in troposphere, but as cooling in </a:t>
            </a:r>
            <a:r>
              <a:rPr lang="en-US" sz="1700" b="1" dirty="0" err="1">
                <a:effectLst/>
                <a:latin typeface="Arial" panose="020B0604020202020204" pitchFamily="34" charset="0"/>
                <a:ea typeface="Times New Roman" panose="02020603050405020304" pitchFamily="18" charset="0"/>
                <a:cs typeface="Times New Roman" panose="02020603050405020304" pitchFamily="18" charset="0"/>
              </a:rPr>
              <a:t>strat</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1700" b="1" dirty="0" err="1">
                <a:effectLst/>
                <a:latin typeface="Arial" panose="020B0604020202020204" pitchFamily="34" charset="0"/>
                <a:ea typeface="Times New Roman" panose="02020603050405020304" pitchFamily="18" charset="0"/>
                <a:cs typeface="Times New Roman" panose="02020603050405020304" pitchFamily="18" charset="0"/>
              </a:rPr>
              <a:t>meso</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 / thermosphere. =&gt; shrinking of  thermosphere and a reduction in </a:t>
            </a:r>
            <a:r>
              <a:rPr lang="en-US" sz="1700" b="1" dirty="0" err="1">
                <a:effectLst/>
                <a:latin typeface="Arial" panose="020B0604020202020204" pitchFamily="34" charset="0"/>
                <a:ea typeface="Times New Roman" panose="02020603050405020304" pitchFamily="18" charset="0"/>
                <a:cs typeface="Times New Roman" panose="02020603050405020304" pitchFamily="18" charset="0"/>
              </a:rPr>
              <a:t>thermospheric</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 density, due to contraction of the cooling atmosphere. </a:t>
            </a:r>
            <a:endParaRPr lang="en-GB" sz="1700" b="1"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F5AC06FE-EA05-4ED2-94AD-812F5D9A9556}"/>
              </a:ext>
            </a:extLst>
          </p:cNvPr>
          <p:cNvPicPr>
            <a:picLocks noChangeAspect="1"/>
          </p:cNvPicPr>
          <p:nvPr/>
        </p:nvPicPr>
        <p:blipFill rotWithShape="1">
          <a:blip r:embed="rId4"/>
          <a:srcRect l="28800" t="57402" r="50000" b="16978"/>
          <a:stretch/>
        </p:blipFill>
        <p:spPr>
          <a:xfrm>
            <a:off x="6033030" y="1454177"/>
            <a:ext cx="3024104" cy="2055713"/>
          </a:xfrm>
          <a:prstGeom prst="rect">
            <a:avLst/>
          </a:prstGeom>
        </p:spPr>
      </p:pic>
      <p:pic>
        <p:nvPicPr>
          <p:cNvPr id="2" name="Picture 1">
            <a:extLst>
              <a:ext uri="{FF2B5EF4-FFF2-40B4-BE49-F238E27FC236}">
                <a16:creationId xmlns:a16="http://schemas.microsoft.com/office/drawing/2014/main" id="{28615790-33DE-47C4-B772-AE81B3CA9F46}"/>
              </a:ext>
            </a:extLst>
          </p:cNvPr>
          <p:cNvPicPr>
            <a:picLocks noChangeAspect="1"/>
          </p:cNvPicPr>
          <p:nvPr/>
        </p:nvPicPr>
        <p:blipFill rotWithShape="1">
          <a:blip r:embed="rId5"/>
          <a:srcRect l="-1695" t="28020" r="3028" b="32487"/>
          <a:stretch/>
        </p:blipFill>
        <p:spPr>
          <a:xfrm>
            <a:off x="4902315" y="3341943"/>
            <a:ext cx="4197913" cy="1801557"/>
          </a:xfrm>
          <a:prstGeom prst="rect">
            <a:avLst/>
          </a:prstGeom>
        </p:spPr>
      </p:pic>
      <p:sp>
        <p:nvSpPr>
          <p:cNvPr id="6" name="TextBox 5">
            <a:extLst>
              <a:ext uri="{FF2B5EF4-FFF2-40B4-BE49-F238E27FC236}">
                <a16:creationId xmlns:a16="http://schemas.microsoft.com/office/drawing/2014/main" id="{12EC491F-6504-4614-9EC7-0571E91716B4}"/>
              </a:ext>
            </a:extLst>
          </p:cNvPr>
          <p:cNvSpPr txBox="1"/>
          <p:nvPr/>
        </p:nvSpPr>
        <p:spPr>
          <a:xfrm>
            <a:off x="135142" y="1403247"/>
            <a:ext cx="3339578" cy="3416320"/>
          </a:xfrm>
          <a:prstGeom prst="rect">
            <a:avLst/>
          </a:prstGeom>
          <a:noFill/>
        </p:spPr>
        <p:txBody>
          <a:bodyPr wrap="square" rtlCol="0">
            <a:spAutoFit/>
          </a:bodyPr>
          <a:lstStyle/>
          <a:p>
            <a:pPr marL="108000" indent="-108000">
              <a:buFont typeface="Arial" panose="020B0604020202020204" pitchFamily="34" charset="0"/>
              <a:buChar char="•"/>
            </a:pPr>
            <a:r>
              <a:rPr lang="en-GB" dirty="0"/>
              <a:t>Lower thermosphere trend ~ -2 to -4 K/year and -3% /decade in density</a:t>
            </a:r>
          </a:p>
          <a:p>
            <a:pPr marL="108000" indent="-108000">
              <a:buFont typeface="Arial" panose="020B0604020202020204" pitchFamily="34" charset="0"/>
              <a:buChar char="•"/>
            </a:pPr>
            <a:r>
              <a:rPr lang="en-US" dirty="0"/>
              <a:t>At 400 km typical  density trend ~ −2%/decade.</a:t>
            </a:r>
          </a:p>
          <a:p>
            <a:pPr marL="108000" indent="-108000">
              <a:buFont typeface="Arial" panose="020B0604020202020204" pitchFamily="34" charset="0"/>
              <a:buChar char="•"/>
            </a:pPr>
            <a:r>
              <a:rPr lang="en-US" dirty="0"/>
              <a:t>Can vary with solar cycle, altitude, latitude</a:t>
            </a:r>
          </a:p>
          <a:p>
            <a:pPr marL="108000" indent="-108000">
              <a:buFont typeface="Arial" panose="020B0604020202020204" pitchFamily="34" charset="0"/>
              <a:buChar char="•"/>
            </a:pPr>
            <a:r>
              <a:rPr lang="en-US" dirty="0"/>
              <a:t>If 1.5°C global warming target is met, objects in LEO will have orbital lifetimes ~ 30% &gt;  comparable objects from year 2000 (Brown et al, 2021)</a:t>
            </a:r>
            <a:endParaRPr lang="en-GB" dirty="0"/>
          </a:p>
        </p:txBody>
      </p:sp>
      <p:sp>
        <p:nvSpPr>
          <p:cNvPr id="9" name="TextBox 8">
            <a:extLst>
              <a:ext uri="{FF2B5EF4-FFF2-40B4-BE49-F238E27FC236}">
                <a16:creationId xmlns:a16="http://schemas.microsoft.com/office/drawing/2014/main" id="{69C3251E-6D6F-4716-ABCF-B6B248DA4A35}"/>
              </a:ext>
            </a:extLst>
          </p:cNvPr>
          <p:cNvSpPr txBox="1"/>
          <p:nvPr/>
        </p:nvSpPr>
        <p:spPr>
          <a:xfrm>
            <a:off x="7137518" y="3602768"/>
            <a:ext cx="2006482" cy="307777"/>
          </a:xfrm>
          <a:prstGeom prst="rect">
            <a:avLst/>
          </a:prstGeom>
          <a:noFill/>
        </p:spPr>
        <p:txBody>
          <a:bodyPr wrap="square" rtlCol="0">
            <a:spAutoFit/>
          </a:bodyPr>
          <a:lstStyle/>
          <a:p>
            <a:r>
              <a:rPr lang="en-GB" sz="1400" dirty="0" err="1">
                <a:solidFill>
                  <a:srgbClr val="00B050"/>
                </a:solidFill>
              </a:rPr>
              <a:t>Stober</a:t>
            </a:r>
            <a:r>
              <a:rPr lang="en-GB" sz="1400" dirty="0">
                <a:solidFill>
                  <a:srgbClr val="00B050"/>
                </a:solidFill>
              </a:rPr>
              <a:t> et al 2014</a:t>
            </a:r>
          </a:p>
        </p:txBody>
      </p:sp>
      <p:sp>
        <p:nvSpPr>
          <p:cNvPr id="10" name="TextBox 9">
            <a:extLst>
              <a:ext uri="{FF2B5EF4-FFF2-40B4-BE49-F238E27FC236}">
                <a16:creationId xmlns:a16="http://schemas.microsoft.com/office/drawing/2014/main" id="{8EA8EC99-94B2-412D-BD31-F4A9942AB1EC}"/>
              </a:ext>
            </a:extLst>
          </p:cNvPr>
          <p:cNvSpPr txBox="1"/>
          <p:nvPr/>
        </p:nvSpPr>
        <p:spPr>
          <a:xfrm>
            <a:off x="7518386" y="1644161"/>
            <a:ext cx="1490472" cy="523220"/>
          </a:xfrm>
          <a:prstGeom prst="rect">
            <a:avLst/>
          </a:prstGeom>
          <a:noFill/>
        </p:spPr>
        <p:txBody>
          <a:bodyPr wrap="square" rtlCol="0">
            <a:spAutoFit/>
          </a:bodyPr>
          <a:lstStyle/>
          <a:p>
            <a:r>
              <a:rPr lang="en-GB" sz="1400" dirty="0">
                <a:solidFill>
                  <a:srgbClr val="00B050"/>
                </a:solidFill>
              </a:rPr>
              <a:t>Holmen et al 2016</a:t>
            </a:r>
          </a:p>
        </p:txBody>
      </p:sp>
      <p:sp>
        <p:nvSpPr>
          <p:cNvPr id="12" name="TextBox 11">
            <a:extLst>
              <a:ext uri="{FF2B5EF4-FFF2-40B4-BE49-F238E27FC236}">
                <a16:creationId xmlns:a16="http://schemas.microsoft.com/office/drawing/2014/main" id="{9A7D550F-2293-4A77-9017-1FCD2F9DA6A2}"/>
              </a:ext>
            </a:extLst>
          </p:cNvPr>
          <p:cNvSpPr txBox="1"/>
          <p:nvPr/>
        </p:nvSpPr>
        <p:spPr>
          <a:xfrm>
            <a:off x="4540465" y="1817486"/>
            <a:ext cx="839222" cy="526133"/>
          </a:xfrm>
          <a:prstGeom prst="rect">
            <a:avLst/>
          </a:prstGeom>
          <a:noFill/>
        </p:spPr>
        <p:txBody>
          <a:bodyPr wrap="square" rtlCol="0">
            <a:spAutoFit/>
          </a:bodyPr>
          <a:lstStyle/>
          <a:p>
            <a:r>
              <a:rPr lang="en-GB" sz="1400" dirty="0">
                <a:solidFill>
                  <a:srgbClr val="00B050"/>
                </a:solidFill>
              </a:rPr>
              <a:t>Emmert 2016</a:t>
            </a:r>
          </a:p>
        </p:txBody>
      </p:sp>
    </p:spTree>
    <p:extLst>
      <p:ext uri="{BB962C8B-B14F-4D97-AF65-F5344CB8AC3E}">
        <p14:creationId xmlns:p14="http://schemas.microsoft.com/office/powerpoint/2010/main" val="195374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B9D65-FFC9-4A58-8F59-3F5D673D0EA9}"/>
              </a:ext>
            </a:extLst>
          </p:cNvPr>
          <p:cNvSpPr>
            <a:spLocks noGrp="1"/>
          </p:cNvSpPr>
          <p:nvPr>
            <p:ph idx="1"/>
          </p:nvPr>
        </p:nvSpPr>
        <p:spPr>
          <a:xfrm>
            <a:off x="127000" y="1464816"/>
            <a:ext cx="8765000" cy="3386584"/>
          </a:xfrm>
        </p:spPr>
        <p:txBody>
          <a:bodyPr>
            <a:normAutofit fontScale="47500" lnSpcReduction="20000"/>
          </a:bodyPr>
          <a:lstStyle/>
          <a:p>
            <a:pPr marL="0" indent="0">
              <a:buNone/>
            </a:pPr>
            <a:r>
              <a:rPr lang="en-GB" b="1" dirty="0"/>
              <a:t>Key texts treating the mesosphere/thermosphere regions:</a:t>
            </a:r>
          </a:p>
          <a:p>
            <a:pPr>
              <a:lnSpc>
                <a:spcPct val="120000"/>
              </a:lnSpc>
            </a:pPr>
            <a:r>
              <a:rPr lang="en-GB" dirty="0"/>
              <a:t>Andrews, Holton and </a:t>
            </a:r>
            <a:r>
              <a:rPr lang="en-GB" dirty="0" err="1"/>
              <a:t>Leovy</a:t>
            </a:r>
            <a:r>
              <a:rPr lang="en-GB" dirty="0"/>
              <a:t>, </a:t>
            </a:r>
            <a:r>
              <a:rPr lang="en-GB" i="1" dirty="0"/>
              <a:t>Middle Atmosphere Dynamics</a:t>
            </a:r>
            <a:r>
              <a:rPr lang="en-GB" dirty="0"/>
              <a:t>, Academic Press, New York, 1987</a:t>
            </a:r>
          </a:p>
          <a:p>
            <a:pPr>
              <a:lnSpc>
                <a:spcPct val="120000"/>
              </a:lnSpc>
            </a:pPr>
            <a:r>
              <a:rPr lang="en-GB" dirty="0"/>
              <a:t>Banks, P.M. &amp; G. </a:t>
            </a:r>
            <a:r>
              <a:rPr lang="en-GB" dirty="0" err="1"/>
              <a:t>Kockarts</a:t>
            </a:r>
            <a:r>
              <a:rPr lang="en-GB" dirty="0"/>
              <a:t>, </a:t>
            </a:r>
            <a:r>
              <a:rPr lang="en-GB" i="1" dirty="0"/>
              <a:t>Aeronomy</a:t>
            </a:r>
            <a:r>
              <a:rPr lang="en-GB" dirty="0"/>
              <a:t>, Academic Press, New York, 1973</a:t>
            </a:r>
          </a:p>
          <a:p>
            <a:pPr>
              <a:lnSpc>
                <a:spcPct val="120000"/>
              </a:lnSpc>
            </a:pPr>
            <a:r>
              <a:rPr lang="en-GB" dirty="0"/>
              <a:t>Brasseur, G and S. Solomon, </a:t>
            </a:r>
            <a:r>
              <a:rPr lang="en-GB" i="1" dirty="0"/>
              <a:t>Aeronomy of the Middle Atmosphere</a:t>
            </a:r>
            <a:r>
              <a:rPr lang="en-GB" dirty="0"/>
              <a:t>, D. </a:t>
            </a:r>
            <a:r>
              <a:rPr lang="en-GB" dirty="0" err="1"/>
              <a:t>Reidel</a:t>
            </a:r>
            <a:r>
              <a:rPr lang="en-GB" dirty="0"/>
              <a:t> Publishing, 2</a:t>
            </a:r>
            <a:r>
              <a:rPr lang="en-GB" baseline="30000" dirty="0"/>
              <a:t>nd</a:t>
            </a:r>
            <a:r>
              <a:rPr lang="en-GB" dirty="0"/>
              <a:t> Edition, 1986</a:t>
            </a:r>
          </a:p>
          <a:p>
            <a:pPr>
              <a:lnSpc>
                <a:spcPct val="120000"/>
              </a:lnSpc>
            </a:pPr>
            <a:r>
              <a:rPr lang="en-GB" dirty="0"/>
              <a:t>Chamberlain J. W., and D. M. </a:t>
            </a:r>
            <a:r>
              <a:rPr lang="en-GB" dirty="0" err="1"/>
              <a:t>Hunten</a:t>
            </a:r>
            <a:r>
              <a:rPr lang="en-GB" dirty="0"/>
              <a:t>, </a:t>
            </a:r>
            <a:r>
              <a:rPr lang="en-GB" i="1" dirty="0"/>
              <a:t>Theory of Planetary Atmospheres</a:t>
            </a:r>
            <a:r>
              <a:rPr lang="en-GB" dirty="0"/>
              <a:t>, Academic Press, New York, 1987</a:t>
            </a:r>
          </a:p>
          <a:p>
            <a:pPr>
              <a:lnSpc>
                <a:spcPct val="120000"/>
              </a:lnSpc>
            </a:pPr>
            <a:r>
              <a:rPr lang="en-GB" dirty="0"/>
              <a:t>Chapman, S. C. and R. S. </a:t>
            </a:r>
            <a:r>
              <a:rPr lang="en-GB" dirty="0" err="1"/>
              <a:t>Lindzen</a:t>
            </a:r>
            <a:r>
              <a:rPr lang="en-GB" dirty="0"/>
              <a:t>, </a:t>
            </a:r>
            <a:r>
              <a:rPr lang="en-GB" i="1" dirty="0"/>
              <a:t>Atmospheric Tides</a:t>
            </a:r>
            <a:r>
              <a:rPr lang="en-GB" dirty="0"/>
              <a:t>, D. </a:t>
            </a:r>
            <a:r>
              <a:rPr lang="en-GB" dirty="0" err="1"/>
              <a:t>Reidel</a:t>
            </a:r>
            <a:r>
              <a:rPr lang="en-GB" dirty="0"/>
              <a:t>, Dordrecht, 1970</a:t>
            </a:r>
          </a:p>
          <a:p>
            <a:pPr>
              <a:lnSpc>
                <a:spcPct val="120000"/>
              </a:lnSpc>
            </a:pPr>
            <a:r>
              <a:rPr lang="en-GB" dirty="0"/>
              <a:t>Fritts, D.C (1984) G</a:t>
            </a:r>
            <a:r>
              <a:rPr lang="en-US" dirty="0" err="1"/>
              <a:t>ravity</a:t>
            </a:r>
            <a:r>
              <a:rPr lang="en-US" dirty="0"/>
              <a:t> wave saturation in the middle atmosphere: A review of theory and observations, Rev. Geophys., 22, 275–308</a:t>
            </a:r>
            <a:endParaRPr lang="en-GB" dirty="0"/>
          </a:p>
          <a:p>
            <a:pPr>
              <a:lnSpc>
                <a:spcPct val="120000"/>
              </a:lnSpc>
            </a:pPr>
            <a:r>
              <a:rPr lang="en-GB" dirty="0"/>
              <a:t>Johnson, R. M. and T. L. Killeen (Eds), </a:t>
            </a:r>
            <a:r>
              <a:rPr lang="en-GB" i="1" dirty="0"/>
              <a:t>The Upper </a:t>
            </a:r>
            <a:r>
              <a:rPr lang="en-GB" i="1" dirty="0" err="1"/>
              <a:t>Mesophere</a:t>
            </a:r>
            <a:r>
              <a:rPr lang="en-GB" i="1" dirty="0"/>
              <a:t> and Lower Thermosphere: A Review of Experiment and Theory</a:t>
            </a:r>
            <a:r>
              <a:rPr lang="en-GB" dirty="0"/>
              <a:t>, American Geophysical Society, Geophysical Monograph 87, 1995</a:t>
            </a:r>
          </a:p>
          <a:p>
            <a:pPr>
              <a:lnSpc>
                <a:spcPct val="120000"/>
              </a:lnSpc>
            </a:pPr>
            <a:r>
              <a:rPr lang="en-GB" dirty="0"/>
              <a:t>Rees, M. H., </a:t>
            </a:r>
            <a:r>
              <a:rPr lang="en-GB" i="1" dirty="0"/>
              <a:t>Physics and Chemistry of the Upper Atmosphere</a:t>
            </a:r>
            <a:r>
              <a:rPr lang="en-GB" dirty="0"/>
              <a:t>, Cambridge University Press, Cambridge, UK, 1989</a:t>
            </a:r>
          </a:p>
          <a:p>
            <a:pPr>
              <a:lnSpc>
                <a:spcPct val="120000"/>
              </a:lnSpc>
            </a:pPr>
            <a:r>
              <a:rPr lang="en-GB" dirty="0"/>
              <a:t>Wang, W., Y. Zhang, Y., and L. J. Paxton (Eds), Upper Atmosphere Dynamics and Energetics, American Geophysical Union, Geophysical Monograph, 2021, </a:t>
            </a:r>
            <a:r>
              <a:rPr lang="en-GB" dirty="0">
                <a:hlinkClick r:id="rId2"/>
              </a:rPr>
              <a:t>DOI:10.1002/9781119815631</a:t>
            </a:r>
            <a:endParaRPr lang="en-GB" dirty="0"/>
          </a:p>
          <a:p>
            <a:pPr>
              <a:lnSpc>
                <a:spcPct val="120000"/>
              </a:lnSpc>
            </a:pPr>
            <a:r>
              <a:rPr lang="en-GB" dirty="0"/>
              <a:t>The MSIS empirical atmosphere model (surface to thermosphere) is available at NASA CCMC:</a:t>
            </a:r>
          </a:p>
          <a:p>
            <a:pPr lvl="1">
              <a:lnSpc>
                <a:spcPct val="120000"/>
              </a:lnSpc>
            </a:pPr>
            <a:r>
              <a:rPr lang="en-GB" dirty="0">
                <a:hlinkClick r:id="rId3"/>
              </a:rPr>
              <a:t>https://ccmc.gsfc.nasa.gov/modelweb/models/nrlmsise00.php</a:t>
            </a:r>
            <a:r>
              <a:rPr lang="en-GB" dirty="0"/>
              <a:t> </a:t>
            </a:r>
          </a:p>
        </p:txBody>
      </p:sp>
      <p:sp>
        <p:nvSpPr>
          <p:cNvPr id="2" name="Title 1">
            <a:extLst>
              <a:ext uri="{FF2B5EF4-FFF2-40B4-BE49-F238E27FC236}">
                <a16:creationId xmlns:a16="http://schemas.microsoft.com/office/drawing/2014/main" id="{C32AD77B-3552-4F11-98D5-A2A9F0036EBB}"/>
              </a:ext>
            </a:extLst>
          </p:cNvPr>
          <p:cNvSpPr>
            <a:spLocks noGrp="1"/>
          </p:cNvSpPr>
          <p:nvPr>
            <p:ph type="title"/>
          </p:nvPr>
        </p:nvSpPr>
        <p:spPr/>
        <p:txBody>
          <a:bodyPr/>
          <a:lstStyle/>
          <a:p>
            <a:r>
              <a:rPr lang="en-GB" dirty="0"/>
              <a:t>Further resources</a:t>
            </a:r>
          </a:p>
        </p:txBody>
      </p:sp>
    </p:spTree>
    <p:extLst>
      <p:ext uri="{BB962C8B-B14F-4D97-AF65-F5344CB8AC3E}">
        <p14:creationId xmlns:p14="http://schemas.microsoft.com/office/powerpoint/2010/main" val="1459687635"/>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potx  -  Read-Only" id="{FB8689C5-7958-4EEB-87A0-B10E06292057}" vid="{035AAEFD-AE0C-4740-851C-D85588604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95a6d21c-7db0-4b7e-981f-b4f22b02b9d8" xsi:nil="true"/>
    <lcf76f155ced4ddcb4097134ff3c332f xmlns="c32fccad-3964-46f2-872c-9a548d8d4e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10C8061FA8DE4780B00EDCDF9D6C04" ma:contentTypeVersion="17" ma:contentTypeDescription="Create a new document." ma:contentTypeScope="" ma:versionID="5adb8e541bf3b989abac68e2328fd931">
  <xsd:schema xmlns:xsd="http://www.w3.org/2001/XMLSchema" xmlns:xs="http://www.w3.org/2001/XMLSchema" xmlns:p="http://schemas.microsoft.com/office/2006/metadata/properties" xmlns:ns1="http://schemas.microsoft.com/sharepoint/v3" xmlns:ns2="a7da87d5-63cb-488f-a04c-8de0712b05d0" xmlns:ns3="c32fccad-3964-46f2-872c-9a548d8d4eb4" xmlns:ns4="95a6d21c-7db0-4b7e-981f-b4f22b02b9d8" targetNamespace="http://schemas.microsoft.com/office/2006/metadata/properties" ma:root="true" ma:fieldsID="a1fdb865d53e6ab8885cd27c3b56ee97" ns1:_="" ns2:_="" ns3:_="" ns4:_="">
    <xsd:import namespace="http://schemas.microsoft.com/sharepoint/v3"/>
    <xsd:import namespace="a7da87d5-63cb-488f-a04c-8de0712b05d0"/>
    <xsd:import namespace="c32fccad-3964-46f2-872c-9a548d8d4eb4"/>
    <xsd:import namespace="95a6d21c-7db0-4b7e-981f-b4f22b02b9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element ref="ns3:MediaServiceOCR" minOccurs="0"/>
                <xsd:element ref="ns3:MediaServiceAutoKeyPoints" minOccurs="0"/>
                <xsd:element ref="ns3:MediaServiceKeyPoint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da87d5-63cb-488f-a04c-8de0712b05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2fccad-3964-46f2-872c-9a548d8d4e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1bb55a9-a1b5-4196-b12d-1833970ed3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01ee80af-243b-4110-9bca-7a4c86c006c4}" ma:internalName="TaxCatchAll" ma:showField="CatchAllData" ma:web="a7da87d5-63cb-488f-a04c-8de0712b05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BD1F6-91C3-4A38-8FFC-56DD4FC2B3B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c32fccad-3964-46f2-872c-9a548d8d4eb4"/>
    <ds:schemaRef ds:uri="http://schemas.microsoft.com/sharepoint/v3"/>
    <ds:schemaRef ds:uri="http://purl.org/dc/terms/"/>
    <ds:schemaRef ds:uri="http://schemas.openxmlformats.org/package/2006/metadata/core-properties"/>
    <ds:schemaRef ds:uri="a7da87d5-63cb-488f-a04c-8de0712b05d0"/>
    <ds:schemaRef ds:uri="http://www.w3.org/XML/1998/namespace"/>
    <ds:schemaRef ds:uri="http://purl.org/dc/dcmitype/"/>
    <ds:schemaRef ds:uri="95a6d21c-7db0-4b7e-981f-b4f22b02b9d8"/>
  </ds:schemaRefs>
</ds:datastoreItem>
</file>

<file path=customXml/itemProps2.xml><?xml version="1.0" encoding="utf-8"?>
<ds:datastoreItem xmlns:ds="http://schemas.openxmlformats.org/officeDocument/2006/customXml" ds:itemID="{11D14F28-3C38-4EE6-AB97-AE5EFBFAD003}">
  <ds:schemaRefs>
    <ds:schemaRef ds:uri="http://schemas.microsoft.com/sharepoint/v3/contenttype/forms"/>
  </ds:schemaRefs>
</ds:datastoreItem>
</file>

<file path=customXml/itemProps3.xml><?xml version="1.0" encoding="utf-8"?>
<ds:datastoreItem xmlns:ds="http://schemas.openxmlformats.org/officeDocument/2006/customXml" ds:itemID="{E8668119-664B-4D20-ADEC-5A991303A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da87d5-63cb-488f-a04c-8de0712b05d0"/>
    <ds:schemaRef ds:uri="c32fccad-3964-46f2-872c-9a548d8d4eb4"/>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3878</TotalTime>
  <Words>2006</Words>
  <Application>Microsoft Office PowerPoint</Application>
  <PresentationFormat>On-screen Show (16:9)</PresentationFormat>
  <Paragraphs>171</Paragraphs>
  <Slides>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Cambria</vt:lpstr>
      <vt:lpstr>Times</vt:lpstr>
      <vt:lpstr>Office Theme</vt:lpstr>
      <vt:lpstr>Packager Shell Object</vt:lpstr>
      <vt:lpstr>Part 3: Observations, Modelling and Forecasts</vt:lpstr>
      <vt:lpstr>PowerPoint Presentation</vt:lpstr>
      <vt:lpstr>PowerPoint Presentation</vt:lpstr>
      <vt:lpstr>Satellites</vt:lpstr>
      <vt:lpstr>PowerPoint Presentation</vt:lpstr>
      <vt:lpstr>PowerPoint Presentation</vt:lpstr>
      <vt:lpstr>PowerPoint Presentation</vt:lpstr>
      <vt:lpstr>PowerPoint Presentation</vt:lpstr>
      <vt:lpstr>Further resources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Henley, Edmund</dc:creator>
  <cp:lastModifiedBy>David Jackson</cp:lastModifiedBy>
  <cp:revision>68</cp:revision>
  <dcterms:created xsi:type="dcterms:W3CDTF">2021-08-25T15:59:35Z</dcterms:created>
  <dcterms:modified xsi:type="dcterms:W3CDTF">2023-08-30T10:10:15Z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0x010100E410C8061FA8DE4780B00EDCDF9D6C04</vt:lpwstr>
  </property>
  <property fmtid="{D5CDD505-2E9C-101B-9397-08002B2CF9AE}" pid="3" name="Order">
    <vt:r8>4814700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