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1"/>
  </p:notesMasterIdLst>
  <p:sldIdLst>
    <p:sldId id="339" r:id="rId5"/>
    <p:sldId id="282" r:id="rId6"/>
    <p:sldId id="320" r:id="rId7"/>
    <p:sldId id="309" r:id="rId8"/>
    <p:sldId id="357" r:id="rId9"/>
    <p:sldId id="358" r:id="rId10"/>
    <p:sldId id="313" r:id="rId11"/>
    <p:sldId id="327" r:id="rId12"/>
    <p:sldId id="314" r:id="rId13"/>
    <p:sldId id="352" r:id="rId14"/>
    <p:sldId id="354" r:id="rId15"/>
    <p:sldId id="359" r:id="rId16"/>
    <p:sldId id="312" r:id="rId17"/>
    <p:sldId id="316" r:id="rId18"/>
    <p:sldId id="317" r:id="rId19"/>
    <p:sldId id="34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000000"/>
    <a:srgbClr val="E47452"/>
    <a:srgbClr val="359BC0"/>
    <a:srgbClr val="55C6B4"/>
    <a:srgbClr val="CF4922"/>
    <a:srgbClr val="0F79BE"/>
    <a:srgbClr val="BBBDBF"/>
    <a:srgbClr val="C4E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9" autoAdjust="0"/>
    <p:restoredTop sz="79906" autoAdjust="0"/>
  </p:normalViewPr>
  <p:slideViewPr>
    <p:cSldViewPr snapToGrid="0">
      <p:cViewPr varScale="1">
        <p:scale>
          <a:sx n="70" d="100"/>
          <a:sy n="70" d="100"/>
        </p:scale>
        <p:origin x="4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8E41C-505B-4C30-B9AD-443F9612D6B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322DF9-D8C8-4D8A-9863-A3C4FFE54DB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0DDC2A1-F22C-4AB9-92E2-69D34770C257}" type="parTrans" cxnId="{C927627B-BE87-4A6C-892E-8C1795EAE3EE}">
      <dgm:prSet/>
      <dgm:spPr/>
      <dgm:t>
        <a:bodyPr/>
        <a:lstStyle/>
        <a:p>
          <a:endParaRPr lang="en-US"/>
        </a:p>
      </dgm:t>
    </dgm:pt>
    <dgm:pt modelId="{8834BA3C-C80F-4316-BA49-8DCDFDA0979C}" type="sibTrans" cxnId="{C927627B-BE87-4A6C-892E-8C1795EAE3EE}">
      <dgm:prSet/>
      <dgm:spPr/>
      <dgm:t>
        <a:bodyPr/>
        <a:lstStyle/>
        <a:p>
          <a:endParaRPr lang="en-US"/>
        </a:p>
      </dgm:t>
    </dgm:pt>
    <dgm:pt modelId="{2578F44C-172B-489C-B921-B1BBEB72101A}" type="pres">
      <dgm:prSet presAssocID="{A1B8E41C-505B-4C30-B9AD-443F9612D6B1}" presName="root" presStyleCnt="0">
        <dgm:presLayoutVars>
          <dgm:dir/>
          <dgm:resizeHandles val="exact"/>
        </dgm:presLayoutVars>
      </dgm:prSet>
      <dgm:spPr/>
    </dgm:pt>
    <dgm:pt modelId="{D64E68B7-3C68-4FC7-8DB9-0B47C7FC22A1}" type="pres">
      <dgm:prSet presAssocID="{79322DF9-D8C8-4D8A-9863-A3C4FFE54DBB}" presName="compNode" presStyleCnt="0"/>
      <dgm:spPr/>
    </dgm:pt>
    <dgm:pt modelId="{C976DA91-C86B-44D2-A722-C0BC485113CE}" type="pres">
      <dgm:prSet presAssocID="{79322DF9-D8C8-4D8A-9863-A3C4FFE54DB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90A3243-3F4E-4592-9460-72D2B1F99E09}" type="pres">
      <dgm:prSet presAssocID="{79322DF9-D8C8-4D8A-9863-A3C4FFE54DBB}" presName="spaceRect" presStyleCnt="0"/>
      <dgm:spPr/>
    </dgm:pt>
    <dgm:pt modelId="{D06D5164-AF6D-4BD3-B48A-0026B7F3745E}" type="pres">
      <dgm:prSet presAssocID="{79322DF9-D8C8-4D8A-9863-A3C4FFE54DBB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19D6592C-DCE1-4F5B-B1CC-3A3BA0BE423E}" type="presOf" srcId="{79322DF9-D8C8-4D8A-9863-A3C4FFE54DBB}" destId="{D06D5164-AF6D-4BD3-B48A-0026B7F3745E}" srcOrd="0" destOrd="0" presId="urn:microsoft.com/office/officeart/2018/2/layout/IconLabelList"/>
    <dgm:cxn modelId="{525B5543-5BA4-4C1E-B654-556E29E44CAD}" type="presOf" srcId="{A1B8E41C-505B-4C30-B9AD-443F9612D6B1}" destId="{2578F44C-172B-489C-B921-B1BBEB72101A}" srcOrd="0" destOrd="0" presId="urn:microsoft.com/office/officeart/2018/2/layout/IconLabelList"/>
    <dgm:cxn modelId="{C927627B-BE87-4A6C-892E-8C1795EAE3EE}" srcId="{A1B8E41C-505B-4C30-B9AD-443F9612D6B1}" destId="{79322DF9-D8C8-4D8A-9863-A3C4FFE54DBB}" srcOrd="0" destOrd="0" parTransId="{00DDC2A1-F22C-4AB9-92E2-69D34770C257}" sibTransId="{8834BA3C-C80F-4316-BA49-8DCDFDA0979C}"/>
    <dgm:cxn modelId="{64954F88-AE77-427C-88EE-C52C6D106436}" type="presParOf" srcId="{2578F44C-172B-489C-B921-B1BBEB72101A}" destId="{D64E68B7-3C68-4FC7-8DB9-0B47C7FC22A1}" srcOrd="0" destOrd="0" presId="urn:microsoft.com/office/officeart/2018/2/layout/IconLabelList"/>
    <dgm:cxn modelId="{9A85EEFC-88F3-4AC2-B6BD-857047359822}" type="presParOf" srcId="{D64E68B7-3C68-4FC7-8DB9-0B47C7FC22A1}" destId="{C976DA91-C86B-44D2-A722-C0BC485113CE}" srcOrd="0" destOrd="0" presId="urn:microsoft.com/office/officeart/2018/2/layout/IconLabelList"/>
    <dgm:cxn modelId="{8FFC7E11-F9D4-44C1-A302-F8F9DC17038C}" type="presParOf" srcId="{D64E68B7-3C68-4FC7-8DB9-0B47C7FC22A1}" destId="{190A3243-3F4E-4592-9460-72D2B1F99E09}" srcOrd="1" destOrd="0" presId="urn:microsoft.com/office/officeart/2018/2/layout/IconLabelList"/>
    <dgm:cxn modelId="{2ECDD0F9-727D-463B-80EC-539ABC5F2A7F}" type="presParOf" srcId="{D64E68B7-3C68-4FC7-8DB9-0B47C7FC22A1}" destId="{D06D5164-AF6D-4BD3-B48A-0026B7F3745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8E41C-505B-4C30-B9AD-443F9612D6B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322DF9-D8C8-4D8A-9863-A3C4FFE54DBB}">
      <dgm:prSet/>
      <dgm:spPr/>
      <dgm:t>
        <a:bodyPr/>
        <a:lstStyle/>
        <a:p>
          <a:endParaRPr lang="en-US" dirty="0"/>
        </a:p>
      </dgm:t>
    </dgm:pt>
    <dgm:pt modelId="{00DDC2A1-F22C-4AB9-92E2-69D34770C257}" type="parTrans" cxnId="{C927627B-BE87-4A6C-892E-8C1795EAE3EE}">
      <dgm:prSet/>
      <dgm:spPr/>
      <dgm:t>
        <a:bodyPr/>
        <a:lstStyle/>
        <a:p>
          <a:endParaRPr lang="en-US"/>
        </a:p>
      </dgm:t>
    </dgm:pt>
    <dgm:pt modelId="{8834BA3C-C80F-4316-BA49-8DCDFDA0979C}" type="sibTrans" cxnId="{C927627B-BE87-4A6C-892E-8C1795EAE3EE}">
      <dgm:prSet/>
      <dgm:spPr/>
      <dgm:t>
        <a:bodyPr/>
        <a:lstStyle/>
        <a:p>
          <a:endParaRPr lang="en-US"/>
        </a:p>
      </dgm:t>
    </dgm:pt>
    <dgm:pt modelId="{1E110137-CED9-4EEC-8560-04F4568513A2}">
      <dgm:prSet/>
      <dgm:spPr/>
      <dgm:t>
        <a:bodyPr/>
        <a:lstStyle/>
        <a:p>
          <a:r>
            <a:rPr lang="en-GB"/>
            <a:t>Questions?</a:t>
          </a:r>
          <a:endParaRPr lang="en-US"/>
        </a:p>
      </dgm:t>
    </dgm:pt>
    <dgm:pt modelId="{B3C6C744-8862-4A2C-9600-4270F07638FD}" type="parTrans" cxnId="{01FC5F3A-5911-40E0-B09A-565E2CEAF623}">
      <dgm:prSet/>
      <dgm:spPr/>
      <dgm:t>
        <a:bodyPr/>
        <a:lstStyle/>
        <a:p>
          <a:endParaRPr lang="en-US"/>
        </a:p>
      </dgm:t>
    </dgm:pt>
    <dgm:pt modelId="{E6BCFB31-1486-4583-8F6A-5DBE2DF9622B}" type="sibTrans" cxnId="{01FC5F3A-5911-40E0-B09A-565E2CEAF623}">
      <dgm:prSet/>
      <dgm:spPr/>
      <dgm:t>
        <a:bodyPr/>
        <a:lstStyle/>
        <a:p>
          <a:endParaRPr lang="en-US"/>
        </a:p>
      </dgm:t>
    </dgm:pt>
    <dgm:pt modelId="{2578F44C-172B-489C-B921-B1BBEB72101A}" type="pres">
      <dgm:prSet presAssocID="{A1B8E41C-505B-4C30-B9AD-443F9612D6B1}" presName="root" presStyleCnt="0">
        <dgm:presLayoutVars>
          <dgm:dir/>
          <dgm:resizeHandles val="exact"/>
        </dgm:presLayoutVars>
      </dgm:prSet>
      <dgm:spPr/>
    </dgm:pt>
    <dgm:pt modelId="{D64E68B7-3C68-4FC7-8DB9-0B47C7FC22A1}" type="pres">
      <dgm:prSet presAssocID="{79322DF9-D8C8-4D8A-9863-A3C4FFE54DBB}" presName="compNode" presStyleCnt="0"/>
      <dgm:spPr/>
    </dgm:pt>
    <dgm:pt modelId="{C976DA91-C86B-44D2-A722-C0BC485113CE}" type="pres">
      <dgm:prSet presAssocID="{79322DF9-D8C8-4D8A-9863-A3C4FFE54D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90A3243-3F4E-4592-9460-72D2B1F99E09}" type="pres">
      <dgm:prSet presAssocID="{79322DF9-D8C8-4D8A-9863-A3C4FFE54DBB}" presName="spaceRect" presStyleCnt="0"/>
      <dgm:spPr/>
    </dgm:pt>
    <dgm:pt modelId="{D06D5164-AF6D-4BD3-B48A-0026B7F3745E}" type="pres">
      <dgm:prSet presAssocID="{79322DF9-D8C8-4D8A-9863-A3C4FFE54DBB}" presName="textRect" presStyleLbl="revTx" presStyleIdx="0" presStyleCnt="2">
        <dgm:presLayoutVars>
          <dgm:chMax val="1"/>
          <dgm:chPref val="1"/>
        </dgm:presLayoutVars>
      </dgm:prSet>
      <dgm:spPr/>
    </dgm:pt>
    <dgm:pt modelId="{060FBA77-2262-4A28-872C-F3D8F7B52DC1}" type="pres">
      <dgm:prSet presAssocID="{8834BA3C-C80F-4316-BA49-8DCDFDA0979C}" presName="sibTrans" presStyleCnt="0"/>
      <dgm:spPr/>
    </dgm:pt>
    <dgm:pt modelId="{A5672492-14E4-4652-A55F-48299D0020D9}" type="pres">
      <dgm:prSet presAssocID="{1E110137-CED9-4EEC-8560-04F4568513A2}" presName="compNode" presStyleCnt="0"/>
      <dgm:spPr/>
    </dgm:pt>
    <dgm:pt modelId="{92801905-C211-4577-A75D-C784248993FF}" type="pres">
      <dgm:prSet presAssocID="{1E110137-CED9-4EEC-8560-04F4568513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55A0A6B-FF47-4CB5-94EA-BF8BF05E22E7}" type="pres">
      <dgm:prSet presAssocID="{1E110137-CED9-4EEC-8560-04F4568513A2}" presName="spaceRect" presStyleCnt="0"/>
      <dgm:spPr/>
    </dgm:pt>
    <dgm:pt modelId="{A71AAD94-C57F-4834-9E30-46AFADF8C66D}" type="pres">
      <dgm:prSet presAssocID="{1E110137-CED9-4EEC-8560-04F4568513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9D6592C-DCE1-4F5B-B1CC-3A3BA0BE423E}" type="presOf" srcId="{79322DF9-D8C8-4D8A-9863-A3C4FFE54DBB}" destId="{D06D5164-AF6D-4BD3-B48A-0026B7F3745E}" srcOrd="0" destOrd="0" presId="urn:microsoft.com/office/officeart/2018/2/layout/IconLabelList"/>
    <dgm:cxn modelId="{01FC5F3A-5911-40E0-B09A-565E2CEAF623}" srcId="{A1B8E41C-505B-4C30-B9AD-443F9612D6B1}" destId="{1E110137-CED9-4EEC-8560-04F4568513A2}" srcOrd="1" destOrd="0" parTransId="{B3C6C744-8862-4A2C-9600-4270F07638FD}" sibTransId="{E6BCFB31-1486-4583-8F6A-5DBE2DF9622B}"/>
    <dgm:cxn modelId="{525B5543-5BA4-4C1E-B654-556E29E44CAD}" type="presOf" srcId="{A1B8E41C-505B-4C30-B9AD-443F9612D6B1}" destId="{2578F44C-172B-489C-B921-B1BBEB72101A}" srcOrd="0" destOrd="0" presId="urn:microsoft.com/office/officeart/2018/2/layout/IconLabelList"/>
    <dgm:cxn modelId="{C927627B-BE87-4A6C-892E-8C1795EAE3EE}" srcId="{A1B8E41C-505B-4C30-B9AD-443F9612D6B1}" destId="{79322DF9-D8C8-4D8A-9863-A3C4FFE54DBB}" srcOrd="0" destOrd="0" parTransId="{00DDC2A1-F22C-4AB9-92E2-69D34770C257}" sibTransId="{8834BA3C-C80F-4316-BA49-8DCDFDA0979C}"/>
    <dgm:cxn modelId="{0C6C47D8-01A7-484E-8AE8-0E3080936147}" type="presOf" srcId="{1E110137-CED9-4EEC-8560-04F4568513A2}" destId="{A71AAD94-C57F-4834-9E30-46AFADF8C66D}" srcOrd="0" destOrd="0" presId="urn:microsoft.com/office/officeart/2018/2/layout/IconLabelList"/>
    <dgm:cxn modelId="{64954F88-AE77-427C-88EE-C52C6D106436}" type="presParOf" srcId="{2578F44C-172B-489C-B921-B1BBEB72101A}" destId="{D64E68B7-3C68-4FC7-8DB9-0B47C7FC22A1}" srcOrd="0" destOrd="0" presId="urn:microsoft.com/office/officeart/2018/2/layout/IconLabelList"/>
    <dgm:cxn modelId="{9A85EEFC-88F3-4AC2-B6BD-857047359822}" type="presParOf" srcId="{D64E68B7-3C68-4FC7-8DB9-0B47C7FC22A1}" destId="{C976DA91-C86B-44D2-A722-C0BC485113CE}" srcOrd="0" destOrd="0" presId="urn:microsoft.com/office/officeart/2018/2/layout/IconLabelList"/>
    <dgm:cxn modelId="{8FFC7E11-F9D4-44C1-A302-F8F9DC17038C}" type="presParOf" srcId="{D64E68B7-3C68-4FC7-8DB9-0B47C7FC22A1}" destId="{190A3243-3F4E-4592-9460-72D2B1F99E09}" srcOrd="1" destOrd="0" presId="urn:microsoft.com/office/officeart/2018/2/layout/IconLabelList"/>
    <dgm:cxn modelId="{2ECDD0F9-727D-463B-80EC-539ABC5F2A7F}" type="presParOf" srcId="{D64E68B7-3C68-4FC7-8DB9-0B47C7FC22A1}" destId="{D06D5164-AF6D-4BD3-B48A-0026B7F3745E}" srcOrd="2" destOrd="0" presId="urn:microsoft.com/office/officeart/2018/2/layout/IconLabelList"/>
    <dgm:cxn modelId="{BE0662D3-D3B7-48AA-96AB-B857EBBE6B45}" type="presParOf" srcId="{2578F44C-172B-489C-B921-B1BBEB72101A}" destId="{060FBA77-2262-4A28-872C-F3D8F7B52DC1}" srcOrd="1" destOrd="0" presId="urn:microsoft.com/office/officeart/2018/2/layout/IconLabelList"/>
    <dgm:cxn modelId="{65CEBA5D-C756-4004-BA57-A351846C64EC}" type="presParOf" srcId="{2578F44C-172B-489C-B921-B1BBEB72101A}" destId="{A5672492-14E4-4652-A55F-48299D0020D9}" srcOrd="2" destOrd="0" presId="urn:microsoft.com/office/officeart/2018/2/layout/IconLabelList"/>
    <dgm:cxn modelId="{F62CD845-A430-4FF5-940F-9C3199E0A0B8}" type="presParOf" srcId="{A5672492-14E4-4652-A55F-48299D0020D9}" destId="{92801905-C211-4577-A75D-C784248993FF}" srcOrd="0" destOrd="0" presId="urn:microsoft.com/office/officeart/2018/2/layout/IconLabelList"/>
    <dgm:cxn modelId="{38E1109B-2271-4AF8-A726-8280CEA5C4ED}" type="presParOf" srcId="{A5672492-14E4-4652-A55F-48299D0020D9}" destId="{855A0A6B-FF47-4CB5-94EA-BF8BF05E22E7}" srcOrd="1" destOrd="0" presId="urn:microsoft.com/office/officeart/2018/2/layout/IconLabelList"/>
    <dgm:cxn modelId="{91CC399B-859D-4994-90D9-FE91C3E45340}" type="presParOf" srcId="{A5672492-14E4-4652-A55F-48299D0020D9}" destId="{A71AAD94-C57F-4834-9E30-46AFADF8C6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DA91-C86B-44D2-A722-C0BC485113CE}">
      <dsp:nvSpPr>
        <dsp:cNvPr id="0" name=""/>
        <dsp:cNvSpPr/>
      </dsp:nvSpPr>
      <dsp:spPr>
        <a:xfrm>
          <a:off x="1241156" y="25421"/>
          <a:ext cx="1837687" cy="1837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5164-AF6D-4BD3-B48A-0026B7F3745E}">
      <dsp:nvSpPr>
        <dsp:cNvPr id="0" name=""/>
        <dsp:cNvSpPr/>
      </dsp:nvSpPr>
      <dsp:spPr>
        <a:xfrm>
          <a:off x="118125" y="2314578"/>
          <a:ext cx="408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178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118125" y="2314578"/>
        <a:ext cx="408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6DA91-C86B-44D2-A722-C0BC485113CE}">
      <dsp:nvSpPr>
        <dsp:cNvPr id="0" name=""/>
        <dsp:cNvSpPr/>
      </dsp:nvSpPr>
      <dsp:spPr>
        <a:xfrm>
          <a:off x="1129921" y="67134"/>
          <a:ext cx="1766812" cy="1766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5164-AF6D-4BD3-B48A-0026B7F3745E}">
      <dsp:nvSpPr>
        <dsp:cNvPr id="0" name=""/>
        <dsp:cNvSpPr/>
      </dsp:nvSpPr>
      <dsp:spPr>
        <a:xfrm>
          <a:off x="50203" y="2272865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kern="1200" dirty="0"/>
        </a:p>
      </dsp:txBody>
      <dsp:txXfrm>
        <a:off x="50203" y="2272865"/>
        <a:ext cx="3926250" cy="720000"/>
      </dsp:txXfrm>
    </dsp:sp>
    <dsp:sp modelId="{92801905-C211-4577-A75D-C784248993FF}">
      <dsp:nvSpPr>
        <dsp:cNvPr id="0" name=""/>
        <dsp:cNvSpPr/>
      </dsp:nvSpPr>
      <dsp:spPr>
        <a:xfrm>
          <a:off x="5743265" y="67134"/>
          <a:ext cx="1766812" cy="1766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AD94-C57F-4834-9E30-46AFADF8C66D}">
      <dsp:nvSpPr>
        <dsp:cNvPr id="0" name=""/>
        <dsp:cNvSpPr/>
      </dsp:nvSpPr>
      <dsp:spPr>
        <a:xfrm>
          <a:off x="4663546" y="2272865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Questions?</a:t>
          </a:r>
          <a:endParaRPr lang="en-US" sz="5000" kern="1200"/>
        </a:p>
      </dsp:txBody>
      <dsp:txXfrm>
        <a:off x="4663546" y="2272865"/>
        <a:ext cx="392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earthplanetsci.springeropen.com/track/pdf/10.1186/s40645-015-0059-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5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https://progearthplanetsci.springeropen.com/track/pdf/10.1186/s40645-015-0059-0.pdf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4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0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Winds flow</a:t>
            </a:r>
            <a:r>
              <a:rPr lang="en-GB" baseline="0"/>
              <a:t> perpendicular to isobars in upper thermosphere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3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3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6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Forces are in order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Coriolis C always</a:t>
            </a:r>
            <a:r>
              <a:rPr lang="en-GB" baseline="0"/>
              <a:t> perpendicular to speed V</a:t>
            </a:r>
          </a:p>
          <a:p>
            <a:r>
              <a:rPr lang="en-GB" baseline="0"/>
              <a:t>H high and L low pressure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1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Coriolis C always</a:t>
            </a:r>
            <a:r>
              <a:rPr lang="en-GB" baseline="0"/>
              <a:t> perpendicular to speed V</a:t>
            </a:r>
          </a:p>
          <a:p>
            <a:r>
              <a:rPr lang="en-GB" baseline="0"/>
              <a:t>H high and L low pressure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1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Coriolis C always</a:t>
            </a:r>
            <a:r>
              <a:rPr lang="en-GB" baseline="0"/>
              <a:t> perpendicular to speed V</a:t>
            </a:r>
          </a:p>
          <a:p>
            <a:r>
              <a:rPr lang="en-GB" baseline="0"/>
              <a:t>H high and L low pressure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8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5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what causes </a:t>
            </a:r>
          </a:p>
          <a:p>
            <a:r>
              <a:rPr lang="en-GB" dirty="0"/>
              <a:t>AGWs – topography, localised heating, wind shears</a:t>
            </a:r>
          </a:p>
          <a:p>
            <a:r>
              <a:rPr lang="en-GB" dirty="0"/>
              <a:t>Tides – solar heating by water</a:t>
            </a:r>
            <a:r>
              <a:rPr lang="en-GB" baseline="0" dirty="0"/>
              <a:t> (troposphere), ozone (stratosphere), O2 and N2 (thermosphere)</a:t>
            </a:r>
            <a:endParaRPr lang="en-GB" dirty="0"/>
          </a:p>
          <a:p>
            <a:r>
              <a:rPr lang="en-GB" dirty="0"/>
              <a:t>Planetary</a:t>
            </a:r>
            <a:r>
              <a:rPr lang="en-GB" baseline="0" dirty="0"/>
              <a:t> waves – no clear source of these resonant oscillations of the atmosphere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5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</a:t>
            </a:r>
            <a:r>
              <a:rPr lang="en-GB" baseline="-25000" dirty="0" err="1"/>
              <a:t>s</a:t>
            </a:r>
            <a:r>
              <a:rPr lang="en-GB" dirty="0"/>
              <a:t> saturation</a:t>
            </a:r>
            <a:r>
              <a:rPr lang="en-GB" baseline="0" dirty="0"/>
              <a:t> height and </a:t>
            </a:r>
            <a:r>
              <a:rPr lang="en-GB" dirty="0" err="1"/>
              <a:t>z</a:t>
            </a:r>
            <a:r>
              <a:rPr lang="en-GB" baseline="-25000" dirty="0" err="1"/>
              <a:t>c</a:t>
            </a:r>
            <a:r>
              <a:rPr lang="en-GB" dirty="0"/>
              <a:t> critical</a:t>
            </a:r>
            <a:r>
              <a:rPr lang="en-GB" baseline="0" dirty="0"/>
              <a:t> height</a:t>
            </a:r>
            <a:endParaRPr lang="en-GB" dirty="0"/>
          </a:p>
          <a:p>
            <a:endParaRPr lang="en-GB" dirty="0"/>
          </a:p>
          <a:p>
            <a:r>
              <a:rPr lang="en-GB" dirty="0"/>
              <a:t>z &lt; </a:t>
            </a:r>
            <a:r>
              <a:rPr lang="en-GB" dirty="0" err="1"/>
              <a:t>z</a:t>
            </a:r>
            <a:r>
              <a:rPr lang="en-GB" baseline="-25000" dirty="0" err="1"/>
              <a:t>s</a:t>
            </a:r>
            <a:r>
              <a:rPr lang="en-GB" dirty="0"/>
              <a:t> amplitude increases as atmospheric density decreases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</a:t>
            </a:r>
            <a:r>
              <a:rPr lang="en-GB" baseline="-25000" dirty="0"/>
              <a:t>s</a:t>
            </a:r>
            <a:r>
              <a:rPr lang="en-GB" dirty="0"/>
              <a:t> &lt; z &lt; </a:t>
            </a:r>
            <a:r>
              <a:rPr lang="en-GB" dirty="0" err="1"/>
              <a:t>z</a:t>
            </a:r>
            <a:r>
              <a:rPr lang="en-GB" baseline="-25000" dirty="0" err="1"/>
              <a:t>c</a:t>
            </a:r>
            <a:r>
              <a:rPr lang="en-GB" dirty="0"/>
              <a:t> amplitude decreases as </a:t>
            </a:r>
            <a:r>
              <a:rPr lang="en-GB" dirty="0" err="1"/>
              <a:t>gw</a:t>
            </a:r>
            <a:r>
              <a:rPr lang="en-GB" dirty="0"/>
              <a:t> saturates. At z</a:t>
            </a:r>
            <a:r>
              <a:rPr lang="en-GB" baseline="-25000" dirty="0"/>
              <a:t>s</a:t>
            </a:r>
            <a:r>
              <a:rPr lang="en-GB" dirty="0"/>
              <a:t> </a:t>
            </a:r>
            <a:r>
              <a:rPr lang="en-GB" dirty="0" err="1"/>
              <a:t>u+u</a:t>
            </a:r>
            <a:r>
              <a:rPr lang="en-GB" dirty="0"/>
              <a:t>’ &gt; c (phase speed) because of surrounding wind c until u-c=0,</a:t>
            </a:r>
            <a:r>
              <a:rPr lang="en-GB" baseline="0" dirty="0"/>
              <a:t> when momentum is deposited into the atmosphere.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this cartoon ignores secondary gravity wave generation – see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 9 in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https://progearthplanetsci.springeropen.com/track/pdf/10.1186/s40645-015-0059-0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0017-FBE4-4F2F-A320-002E1D8437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6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Momentum carried by  the  gravity wave  is deposited  into the  mean flow  and imposes a  force  on the  flow  of  the  background atmosphere  –  “wave drag”.</a:t>
            </a:r>
          </a:p>
          <a:p>
            <a:r>
              <a:rPr lang="en-GB" dirty="0"/>
              <a:t>Momentum  deposited  by waves  provides  up to  ~  70%  of  the momentum  of  the  flow  in the MLT</a:t>
            </a:r>
          </a:p>
          <a:p>
            <a:r>
              <a:rPr lang="en-GB" dirty="0"/>
              <a:t>The  MLT  has a  wave-driven  large-scale circulation.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2B7FA-AB46-4993-BA79-F306F77A20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7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BBBDB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359B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E4745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55C6B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2020,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04" y="2627841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www.metoffice.gov.uk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2021,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2021,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59" r:id="rId3"/>
    <p:sldLayoutId id="2147483681" r:id="rId4"/>
    <p:sldLayoutId id="2147483684" r:id="rId5"/>
    <p:sldLayoutId id="2147483682" r:id="rId6"/>
    <p:sldLayoutId id="2147483685" r:id="rId7"/>
    <p:sldLayoutId id="2147483660" r:id="rId8"/>
    <p:sldLayoutId id="2147483662" r:id="rId9"/>
    <p:sldLayoutId id="2147483670" r:id="rId10"/>
    <p:sldLayoutId id="2147483669" r:id="rId11"/>
    <p:sldLayoutId id="2147483668" r:id="rId12"/>
    <p:sldLayoutId id="2147483664" r:id="rId13"/>
    <p:sldLayoutId id="2147483671" r:id="rId14"/>
    <p:sldLayoutId id="2147483665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progearthplanetsci.springeropen.com/track/pdf/10.1186/s40645-015-0059-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E848840-DFCB-4381-A1CD-38DD9351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2: Dynamics</a:t>
            </a:r>
            <a:endParaRPr lang="en-US" dirty="0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6CB4634-5D7F-4136-A11D-AF36A05FD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379427"/>
              </p:ext>
            </p:extLst>
          </p:nvPr>
        </p:nvGraphicFramePr>
        <p:xfrm>
          <a:off x="252000" y="1548000"/>
          <a:ext cx="4320000" cy="30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A8603BCC-9429-4383-A2F5-297335F80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/>
          <a:stretch/>
        </p:blipFill>
        <p:spPr bwMode="auto">
          <a:xfrm>
            <a:off x="3656661" y="1346661"/>
            <a:ext cx="5487339" cy="28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7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AFF3A-B7B6-4122-81F5-406DA904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484" y="2564822"/>
            <a:ext cx="4571996" cy="219979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Breaking of gravity waves results in deceleration of mesospheric jets</a:t>
            </a:r>
          </a:p>
          <a:p>
            <a:r>
              <a:rPr lang="en-GB" dirty="0"/>
              <a:t>Associated momentum deposition induces a pole-to-pole circulation in mesosphere with summer to winter flow and ascent (descent) over summer (winter) pole</a:t>
            </a:r>
          </a:p>
          <a:p>
            <a:r>
              <a:rPr lang="en-GB" dirty="0"/>
              <a:t>Explains those cold summer temps</a:t>
            </a:r>
            <a:r>
              <a:rPr lang="en-GB" b="1" dirty="0"/>
              <a:t>!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936B5-C69C-4733-9DD7-C615C8C8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01" y="415134"/>
            <a:ext cx="6226538" cy="867087"/>
          </a:xfrm>
        </p:spPr>
        <p:txBody>
          <a:bodyPr>
            <a:normAutofit fontScale="90000"/>
          </a:bodyPr>
          <a:lstStyle/>
          <a:p>
            <a:r>
              <a:rPr lang="en-GB" dirty="0"/>
              <a:t>Gravity waves: so what? Closure…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F22EA-D435-426F-B43A-470F6D272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9" t="4409" r="28728" b="19041"/>
          <a:stretch/>
        </p:blipFill>
        <p:spPr>
          <a:xfrm>
            <a:off x="473456" y="1682094"/>
            <a:ext cx="3781605" cy="2928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9C1A71-7472-45DA-AC0E-82F9693EB503}"/>
              </a:ext>
            </a:extLst>
          </p:cNvPr>
          <p:cNvSpPr txBox="1"/>
          <p:nvPr/>
        </p:nvSpPr>
        <p:spPr>
          <a:xfrm>
            <a:off x="0" y="4456836"/>
            <a:ext cx="2940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Garcia &amp; Solomon, 1983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F287FB-6FDF-4466-B750-794093045476}"/>
              </a:ext>
            </a:extLst>
          </p:cNvPr>
          <p:cNvCxnSpPr/>
          <p:nvPr/>
        </p:nvCxnSpPr>
        <p:spPr>
          <a:xfrm>
            <a:off x="2535382" y="2297885"/>
            <a:ext cx="8312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BE836F-6604-46DA-9133-2D12B28A24F9}"/>
              </a:ext>
            </a:extLst>
          </p:cNvPr>
          <p:cNvSpPr txBox="1"/>
          <p:nvPr/>
        </p:nvSpPr>
        <p:spPr>
          <a:xfrm>
            <a:off x="2035479" y="2223696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Net flow from GW drag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826BB0-97E4-4455-9BFC-04DE3326F3C1}"/>
              </a:ext>
            </a:extLst>
          </p:cNvPr>
          <p:cNvCxnSpPr>
            <a:cxnSpLocks/>
          </p:cNvCxnSpPr>
          <p:nvPr/>
        </p:nvCxnSpPr>
        <p:spPr>
          <a:xfrm flipV="1">
            <a:off x="265701" y="2528574"/>
            <a:ext cx="0" cy="906116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5C4D54-B92A-4A88-A370-8FE378A3CCCB}"/>
              </a:ext>
            </a:extLst>
          </p:cNvPr>
          <p:cNvCxnSpPr>
            <a:cxnSpLocks/>
          </p:cNvCxnSpPr>
          <p:nvPr/>
        </p:nvCxnSpPr>
        <p:spPr>
          <a:xfrm>
            <a:off x="4329264" y="2660033"/>
            <a:ext cx="0" cy="6431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8A98AB0-46C1-41AC-B365-B86A4D5CECBA}"/>
              </a:ext>
            </a:extLst>
          </p:cNvPr>
          <p:cNvSpPr txBox="1"/>
          <p:nvPr/>
        </p:nvSpPr>
        <p:spPr>
          <a:xfrm>
            <a:off x="0" y="3434690"/>
            <a:ext cx="98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33CC"/>
                </a:solidFill>
              </a:rPr>
              <a:t>Summer hemisphere upwelling:</a:t>
            </a:r>
            <a:br>
              <a:rPr lang="en-GB" sz="1200" dirty="0">
                <a:solidFill>
                  <a:srgbClr val="0033CC"/>
                </a:solidFill>
              </a:rPr>
            </a:br>
            <a:r>
              <a:rPr lang="en-GB" sz="1200" dirty="0">
                <a:solidFill>
                  <a:srgbClr val="0033CC"/>
                </a:solidFill>
              </a:rPr>
              <a:t>adiabatic cooling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3A3D6-2C21-4A0F-A50D-3150170CB9B8}"/>
              </a:ext>
            </a:extLst>
          </p:cNvPr>
          <p:cNvSpPr txBox="1"/>
          <p:nvPr/>
        </p:nvSpPr>
        <p:spPr>
          <a:xfrm>
            <a:off x="4027668" y="1556087"/>
            <a:ext cx="108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</a:rPr>
              <a:t>Winter hemisphere downwelling:</a:t>
            </a:r>
          </a:p>
          <a:p>
            <a:r>
              <a:rPr lang="en-GB" sz="1200" dirty="0">
                <a:solidFill>
                  <a:srgbClr val="C00000"/>
                </a:solidFill>
              </a:rPr>
              <a:t>adiabatic heating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9A2BD-E03B-4F87-8BA4-B00972F89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04" t="13173"/>
          <a:stretch/>
        </p:blipFill>
        <p:spPr>
          <a:xfrm>
            <a:off x="6000034" y="3112"/>
            <a:ext cx="2878265" cy="25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80285E-0F38-4F06-8821-01FB9D6E0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1111501"/>
            <a:ext cx="4512024" cy="34965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Classical cartoon can make one assume gravity waves stop where they break in the mesosphere</a:t>
            </a:r>
          </a:p>
          <a:p>
            <a:r>
              <a:rPr lang="en-GB" dirty="0"/>
              <a:t>Caution! There’s good observational evidence (radar data) for gravity wave influence further up</a:t>
            </a:r>
          </a:p>
          <a:p>
            <a:r>
              <a:rPr lang="en-GB" dirty="0"/>
              <a:t>Basic mechanism seems to be generation in situ higher up –  secondary gravity waves generated by intermittent breaking of primary waves near s/pause and associated instability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AEE7CD-8EE3-4287-8864-6EA0C9B1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9" y="535500"/>
            <a:ext cx="8640000" cy="576000"/>
          </a:xfrm>
        </p:spPr>
        <p:txBody>
          <a:bodyPr/>
          <a:lstStyle/>
          <a:p>
            <a:r>
              <a:rPr lang="en-GB" dirty="0"/>
              <a:t>Secondary gravity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08BE1-44F0-4862-9FF5-1B6A9985A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56" t="2003"/>
          <a:stretch/>
        </p:blipFill>
        <p:spPr>
          <a:xfrm>
            <a:off x="328039" y="1133402"/>
            <a:ext cx="1643631" cy="3302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94434-6482-4B93-A654-CC58CC77951D}"/>
              </a:ext>
            </a:extLst>
          </p:cNvPr>
          <p:cNvSpPr txBox="1"/>
          <p:nvPr/>
        </p:nvSpPr>
        <p:spPr>
          <a:xfrm>
            <a:off x="365760" y="4738255"/>
            <a:ext cx="445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Tsuda et al 2015</a:t>
            </a:r>
            <a:r>
              <a:rPr lang="en-GB" dirty="0"/>
              <a:t>; Becker and </a:t>
            </a:r>
            <a:r>
              <a:rPr lang="en-GB" dirty="0" err="1"/>
              <a:t>Vadas</a:t>
            </a:r>
            <a:r>
              <a:rPr lang="en-GB" dirty="0"/>
              <a:t>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F423D-6C1E-428E-B536-689D2354C4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00" t="32356" r="49087" b="48073"/>
          <a:stretch/>
        </p:blipFill>
        <p:spPr>
          <a:xfrm>
            <a:off x="2166848" y="2779428"/>
            <a:ext cx="2017949" cy="1509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968F7-102F-4E1C-B75B-75904B4932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46" t="4988" r="45171" b="10"/>
          <a:stretch/>
        </p:blipFill>
        <p:spPr>
          <a:xfrm>
            <a:off x="2092259" y="1241754"/>
            <a:ext cx="2167128" cy="14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8B2318-AC07-AAE7-5135-747C523F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780F58-FA24-DF6B-9756-62EA18D25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9" t="23467" r="17401" b="24800"/>
          <a:stretch/>
        </p:blipFill>
        <p:spPr>
          <a:xfrm>
            <a:off x="139259" y="73146"/>
            <a:ext cx="8921984" cy="50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664335" cy="46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C8E95-4EC3-4988-BCA4-A0410AF1649F}"/>
              </a:ext>
            </a:extLst>
          </p:cNvPr>
          <p:cNvSpPr txBox="1"/>
          <p:nvPr/>
        </p:nvSpPr>
        <p:spPr>
          <a:xfrm>
            <a:off x="7434072" y="905256"/>
            <a:ext cx="1517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night T diffs are very large &gt; 200 K in March; &gt; 100 K at solstices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Solstice winter / summer differences &gt; 400 K</a:t>
            </a:r>
          </a:p>
        </p:txBody>
      </p:sp>
    </p:spTree>
    <p:extLst>
      <p:ext uri="{BB962C8B-B14F-4D97-AF65-F5344CB8AC3E}">
        <p14:creationId xmlns:p14="http://schemas.microsoft.com/office/powerpoint/2010/main" val="62567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4" y="94286"/>
            <a:ext cx="4798219" cy="305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5D005-7868-41FF-9131-202B412E7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0" t="50000" r="16099" b="13600"/>
          <a:stretch/>
        </p:blipFill>
        <p:spPr>
          <a:xfrm>
            <a:off x="2807208" y="3271266"/>
            <a:ext cx="6144768" cy="187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7C43C-8443-4E50-B1C0-AD8FA7EDE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82" t="28562" r="32800" b="10578"/>
          <a:stretch/>
        </p:blipFill>
        <p:spPr>
          <a:xfrm>
            <a:off x="5806440" y="292608"/>
            <a:ext cx="3037466" cy="3130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33D7C-4A3D-4BC0-BEA8-44266A473E4D}"/>
              </a:ext>
            </a:extLst>
          </p:cNvPr>
          <p:cNvSpPr txBox="1"/>
          <p:nvPr/>
        </p:nvSpPr>
        <p:spPr>
          <a:xfrm>
            <a:off x="1953967" y="4361688"/>
            <a:ext cx="149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B050"/>
                </a:solidFill>
              </a:rPr>
              <a:t>Akmaev</a:t>
            </a:r>
            <a:r>
              <a:rPr lang="en-GB" sz="1400" dirty="0">
                <a:solidFill>
                  <a:srgbClr val="00B050"/>
                </a:solidFill>
              </a:rPr>
              <a:t> et al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30AC2-46C6-4656-B959-27EF2EB1E855}"/>
              </a:ext>
            </a:extLst>
          </p:cNvPr>
          <p:cNvSpPr txBox="1"/>
          <p:nvPr/>
        </p:nvSpPr>
        <p:spPr>
          <a:xfrm>
            <a:off x="5879592" y="60556"/>
            <a:ext cx="315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B050"/>
                </a:solidFill>
              </a:rPr>
              <a:t>Oberheide</a:t>
            </a:r>
            <a:r>
              <a:rPr lang="en-GB" sz="1400" dirty="0">
                <a:solidFill>
                  <a:srgbClr val="00B050"/>
                </a:solidFill>
              </a:rPr>
              <a:t> et al 2009</a:t>
            </a:r>
          </a:p>
        </p:txBody>
      </p:sp>
    </p:spTree>
    <p:extLst>
      <p:ext uri="{BB962C8B-B14F-4D97-AF65-F5344CB8AC3E}">
        <p14:creationId xmlns:p14="http://schemas.microsoft.com/office/powerpoint/2010/main" val="309890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95928" y="769774"/>
            <a:ext cx="5025054" cy="2744177"/>
            <a:chOff x="125634" y="1652828"/>
            <a:chExt cx="9140031" cy="5037704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1572" r="-1145"/>
            <a:stretch/>
          </p:blipFill>
          <p:spPr bwMode="auto">
            <a:xfrm>
              <a:off x="125634" y="1867970"/>
              <a:ext cx="9140031" cy="48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19672" y="1652828"/>
              <a:ext cx="2115288" cy="73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Times" pitchFamily="18" charset="0"/>
                </a:rPr>
                <a:t>No tides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81105" y="1654260"/>
              <a:ext cx="3466185" cy="73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Times" pitchFamily="18" charset="0"/>
                </a:rPr>
                <a:t>Including  tides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5A4480-DEA0-4855-A4DE-DD2A45963E8E}"/>
              </a:ext>
            </a:extLst>
          </p:cNvPr>
          <p:cNvSpPr txBox="1"/>
          <p:nvPr/>
        </p:nvSpPr>
        <p:spPr>
          <a:xfrm rot="10800000" flipV="1">
            <a:off x="4339194" y="3714547"/>
            <a:ext cx="455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Momentum deposition from tides mainly from diurnal (&lt;120 km) and semi-diurnal (&gt;120 km)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B053A-6050-47EE-A544-B3A7DCF54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8" y="1084398"/>
            <a:ext cx="3618046" cy="2511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86109-C2AA-4D24-A3F9-E236FDE53021}"/>
              </a:ext>
            </a:extLst>
          </p:cNvPr>
          <p:cNvSpPr txBox="1"/>
          <p:nvPr/>
        </p:nvSpPr>
        <p:spPr>
          <a:xfrm>
            <a:off x="123018" y="3513951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W-4 structure (DE3 + (1,1) seen at 115 km (contours) and in ionosphere at ~300 km (contours) [Immel et al, 2006]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395FB-12E6-4CFF-B50D-C81FE1B3C0AC}"/>
              </a:ext>
            </a:extLst>
          </p:cNvPr>
          <p:cNvSpPr txBox="1"/>
          <p:nvPr/>
        </p:nvSpPr>
        <p:spPr>
          <a:xfrm>
            <a:off x="123018" y="458851"/>
            <a:ext cx="387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Times" pitchFamily="18" charset="0"/>
              </a:rPr>
              <a:t>Lower atmosphere / lower thermosphere / ionosphere coupling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9A93E-8B61-4B7C-A0BF-6E95459BB184}"/>
              </a:ext>
            </a:extLst>
          </p:cNvPr>
          <p:cNvSpPr txBox="1"/>
          <p:nvPr/>
        </p:nvSpPr>
        <p:spPr>
          <a:xfrm>
            <a:off x="2404872" y="64008"/>
            <a:ext cx="6739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Effects of atmospheric tides</a:t>
            </a:r>
          </a:p>
        </p:txBody>
      </p:sp>
    </p:spTree>
    <p:extLst>
      <p:ext uri="{BB962C8B-B14F-4D97-AF65-F5344CB8AC3E}">
        <p14:creationId xmlns:p14="http://schemas.microsoft.com/office/powerpoint/2010/main" val="123023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E848840-DFCB-4381-A1CD-38DD9351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2: Dynamics</a:t>
            </a:r>
            <a:endParaRPr lang="en-US" dirty="0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6CB4634-5D7F-4136-A11D-AF36A05FD120}"/>
              </a:ext>
            </a:extLst>
          </p:cNvPr>
          <p:cNvGraphicFramePr/>
          <p:nvPr/>
        </p:nvGraphicFramePr>
        <p:xfrm>
          <a:off x="252000" y="1548000"/>
          <a:ext cx="8640000" cy="30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1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1229" y="489518"/>
            <a:ext cx="6708818" cy="4164464"/>
            <a:chOff x="159089" y="692696"/>
            <a:chExt cx="8945091" cy="555261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89" y="692696"/>
              <a:ext cx="8945091" cy="540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59089" y="2636912"/>
              <a:ext cx="8661383" cy="3608402"/>
              <a:chOff x="159089" y="2636912"/>
              <a:chExt cx="8661383" cy="360840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59089" y="2932946"/>
                <a:ext cx="8661383" cy="331236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923928" y="2636912"/>
                <a:ext cx="360040" cy="4320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915631" y="2686028"/>
            <a:ext cx="62800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Times" pitchFamily="18" charset="0"/>
              </a:rPr>
              <a:t>Core equation for a neutral fluid</a:t>
            </a:r>
          </a:p>
          <a:p>
            <a:pPr algn="ctr"/>
            <a:r>
              <a:rPr lang="en-GB" sz="2700" dirty="0">
                <a:solidFill>
                  <a:srgbClr val="00B050"/>
                </a:solidFill>
                <a:latin typeface="Times" pitchFamily="18" charset="0"/>
              </a:rPr>
              <a:t>(no charge, no magnetic materials)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2DBC4-D387-4D94-866E-299E071FE668}"/>
              </a:ext>
            </a:extLst>
          </p:cNvPr>
          <p:cNvSpPr txBox="1"/>
          <p:nvPr/>
        </p:nvSpPr>
        <p:spPr>
          <a:xfrm>
            <a:off x="206055" y="603532"/>
            <a:ext cx="17079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Navier-Stokes equations represent fluid flow on a rotating 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Momentum, mass continuity, thermodynamics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Valid from surface to exobase </a:t>
            </a:r>
          </a:p>
        </p:txBody>
      </p:sp>
    </p:spTree>
    <p:extLst>
      <p:ext uri="{BB962C8B-B14F-4D97-AF65-F5344CB8AC3E}">
        <p14:creationId xmlns:p14="http://schemas.microsoft.com/office/powerpoint/2010/main" val="424471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65" y="546525"/>
            <a:ext cx="6708818" cy="4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5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46096" y="412339"/>
            <a:ext cx="6754905" cy="4283598"/>
            <a:chOff x="137461" y="549786"/>
            <a:chExt cx="9006540" cy="571146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1" y="549786"/>
              <a:ext cx="9006540" cy="571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555776" y="2132856"/>
              <a:ext cx="360040" cy="7200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29312" y="3405518"/>
              <a:ext cx="306484" cy="31151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26012" y="4869160"/>
              <a:ext cx="0" cy="38352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00930" y="1543101"/>
              <a:ext cx="9361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>
                  <a:solidFill>
                    <a:srgbClr val="00B050"/>
                  </a:solidFill>
                </a:rPr>
                <a:t>P = C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3E4DA98-A1F1-413B-8818-8853D9A41C28}"/>
              </a:ext>
            </a:extLst>
          </p:cNvPr>
          <p:cNvSpPr/>
          <p:nvPr/>
        </p:nvSpPr>
        <p:spPr>
          <a:xfrm>
            <a:off x="1385646" y="2247714"/>
            <a:ext cx="6426713" cy="11341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EAD258-93DE-4EA8-843E-7DEC87102A80}"/>
              </a:ext>
            </a:extLst>
          </p:cNvPr>
          <p:cNvSpPr/>
          <p:nvPr/>
        </p:nvSpPr>
        <p:spPr>
          <a:xfrm>
            <a:off x="1410192" y="3381840"/>
            <a:ext cx="6426713" cy="1314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93398-AD68-4838-96CD-A44BFE2910CB}"/>
              </a:ext>
            </a:extLst>
          </p:cNvPr>
          <p:cNvSpPr txBox="1"/>
          <p:nvPr/>
        </p:nvSpPr>
        <p:spPr>
          <a:xfrm>
            <a:off x="1014153" y="1349646"/>
            <a:ext cx="802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isobars</a:t>
            </a:r>
          </a:p>
        </p:txBody>
      </p:sp>
    </p:spTree>
    <p:extLst>
      <p:ext uri="{BB962C8B-B14F-4D97-AF65-F5344CB8AC3E}">
        <p14:creationId xmlns:p14="http://schemas.microsoft.com/office/powerpoint/2010/main" val="8452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46096" y="412339"/>
            <a:ext cx="6754905" cy="4283598"/>
            <a:chOff x="137461" y="549786"/>
            <a:chExt cx="9006540" cy="571146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1" y="549786"/>
              <a:ext cx="9006540" cy="571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555776" y="2132856"/>
              <a:ext cx="360040" cy="7200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29312" y="3405518"/>
              <a:ext cx="306484" cy="31151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26012" y="4869160"/>
              <a:ext cx="0" cy="38352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00930" y="1543101"/>
              <a:ext cx="9361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>
                  <a:solidFill>
                    <a:srgbClr val="00B050"/>
                  </a:solidFill>
                </a:rPr>
                <a:t>P = 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3EAD258-93DE-4EA8-843E-7DEC87102A80}"/>
              </a:ext>
            </a:extLst>
          </p:cNvPr>
          <p:cNvSpPr/>
          <p:nvPr/>
        </p:nvSpPr>
        <p:spPr>
          <a:xfrm>
            <a:off x="1410192" y="3381840"/>
            <a:ext cx="6426713" cy="13140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93398-AD68-4838-96CD-A44BFE2910CB}"/>
              </a:ext>
            </a:extLst>
          </p:cNvPr>
          <p:cNvSpPr txBox="1"/>
          <p:nvPr/>
        </p:nvSpPr>
        <p:spPr>
          <a:xfrm>
            <a:off x="1014153" y="1349646"/>
            <a:ext cx="802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isobars</a:t>
            </a:r>
          </a:p>
        </p:txBody>
      </p:sp>
    </p:spTree>
    <p:extLst>
      <p:ext uri="{BB962C8B-B14F-4D97-AF65-F5344CB8AC3E}">
        <p14:creationId xmlns:p14="http://schemas.microsoft.com/office/powerpoint/2010/main" val="31352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46096" y="412339"/>
            <a:ext cx="6754905" cy="4283598"/>
            <a:chOff x="137461" y="549786"/>
            <a:chExt cx="9006540" cy="571146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1" y="549786"/>
              <a:ext cx="9006540" cy="571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555776" y="2132856"/>
              <a:ext cx="360040" cy="7200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429312" y="3405518"/>
              <a:ext cx="306484" cy="31151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26012" y="4869160"/>
              <a:ext cx="0" cy="38352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00930" y="1543101"/>
              <a:ext cx="93610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>
                  <a:solidFill>
                    <a:srgbClr val="00B050"/>
                  </a:solidFill>
                </a:rPr>
                <a:t>P = 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D93398-AD68-4838-96CD-A44BFE2910CB}"/>
              </a:ext>
            </a:extLst>
          </p:cNvPr>
          <p:cNvSpPr txBox="1"/>
          <p:nvPr/>
        </p:nvSpPr>
        <p:spPr>
          <a:xfrm>
            <a:off x="1014153" y="1349646"/>
            <a:ext cx="802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isobars</a:t>
            </a:r>
          </a:p>
        </p:txBody>
      </p:sp>
    </p:spTree>
    <p:extLst>
      <p:ext uri="{BB962C8B-B14F-4D97-AF65-F5344CB8AC3E}">
        <p14:creationId xmlns:p14="http://schemas.microsoft.com/office/powerpoint/2010/main" val="89915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02" y="142902"/>
            <a:ext cx="657408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D6181D3-358C-43F6-B3E2-61D5317B7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05552"/>
              </p:ext>
            </p:extLst>
          </p:nvPr>
        </p:nvGraphicFramePr>
        <p:xfrm>
          <a:off x="1271016" y="1371600"/>
          <a:ext cx="7467673" cy="322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885">
                  <a:extLst>
                    <a:ext uri="{9D8B030D-6E8A-4147-A177-3AD203B41FA5}">
                      <a16:colId xmlns:a16="http://schemas.microsoft.com/office/drawing/2014/main" val="3576833764"/>
                    </a:ext>
                  </a:extLst>
                </a:gridCol>
                <a:gridCol w="2411419">
                  <a:extLst>
                    <a:ext uri="{9D8B030D-6E8A-4147-A177-3AD203B41FA5}">
                      <a16:colId xmlns:a16="http://schemas.microsoft.com/office/drawing/2014/main" val="914170096"/>
                    </a:ext>
                  </a:extLst>
                </a:gridCol>
                <a:gridCol w="2065451">
                  <a:extLst>
                    <a:ext uri="{9D8B030D-6E8A-4147-A177-3AD203B41FA5}">
                      <a16:colId xmlns:a16="http://schemas.microsoft.com/office/drawing/2014/main" val="25151736"/>
                    </a:ext>
                  </a:extLst>
                </a:gridCol>
                <a:gridCol w="1866918">
                  <a:extLst>
                    <a:ext uri="{9D8B030D-6E8A-4147-A177-3AD203B41FA5}">
                      <a16:colId xmlns:a16="http://schemas.microsoft.com/office/drawing/2014/main" val="10150444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Origin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Properties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Dissipation / breaking altitude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299541"/>
                  </a:ext>
                </a:extLst>
              </a:tr>
              <a:tr h="1060704">
                <a:tc>
                  <a:txBody>
                    <a:bodyPr/>
                    <a:lstStyle/>
                    <a:p>
                      <a:r>
                        <a:rPr lang="en-GB" dirty="0"/>
                        <a:t>Planetary Waves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Forced (orography, low level heating) and free modes  (resonant oscillations)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2-30 day period</a:t>
                      </a:r>
                    </a:p>
                    <a:p>
                      <a:r>
                        <a:rPr lang="en-GB" sz="1200" dirty="0"/>
                        <a:t>Easterly / quasi-stationary</a:t>
                      </a:r>
                    </a:p>
                    <a:p>
                      <a:r>
                        <a:rPr lang="en-GB" sz="1200" dirty="0"/>
                        <a:t>Vertically propagating</a:t>
                      </a:r>
                    </a:p>
                    <a:p>
                      <a:r>
                        <a:rPr lang="en-GB" sz="1200" dirty="0"/>
                        <a:t>Global scale </a:t>
                      </a:r>
                      <a:r>
                        <a:rPr lang="en-GB" sz="1200" dirty="0" err="1"/>
                        <a:t>waveno</a:t>
                      </a:r>
                      <a:r>
                        <a:rPr lang="en-GB" sz="1200" dirty="0"/>
                        <a:t> 1-3 in </a:t>
                      </a:r>
                      <a:r>
                        <a:rPr lang="en-GB" sz="1200" dirty="0" err="1"/>
                        <a:t>strat</a:t>
                      </a:r>
                      <a:r>
                        <a:rPr lang="en-GB" sz="1200" dirty="0"/>
                        <a:t> / mesosphere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Typically &lt; 100 km</a:t>
                      </a:r>
                    </a:p>
                    <a:p>
                      <a:r>
                        <a:rPr lang="en-GB" sz="1200" dirty="0"/>
                        <a:t>Some PW signatures seen in thermosphere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38586"/>
                  </a:ext>
                </a:extLst>
              </a:tr>
              <a:tr h="833058">
                <a:tc>
                  <a:txBody>
                    <a:bodyPr/>
                    <a:lstStyle/>
                    <a:p>
                      <a:r>
                        <a:rPr lang="en-GB" dirty="0"/>
                        <a:t>Gravity Waves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Orography, convection, fronts,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Period: minutes-hours</a:t>
                      </a:r>
                    </a:p>
                    <a:p>
                      <a:r>
                        <a:rPr lang="en-GB" sz="1200" dirty="0"/>
                        <a:t>Scale – typically 10-1000 km</a:t>
                      </a:r>
                    </a:p>
                    <a:p>
                      <a:r>
                        <a:rPr lang="en-GB" sz="1200" dirty="0"/>
                        <a:t>Easterly and westerly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Stratosphere and mesosphere (primary)</a:t>
                      </a:r>
                    </a:p>
                    <a:p>
                      <a:r>
                        <a:rPr lang="en-GB" sz="1200" dirty="0"/>
                        <a:t>Lower thermosphere (secondary)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94494"/>
                  </a:ext>
                </a:extLst>
              </a:tr>
              <a:tr h="833058">
                <a:tc>
                  <a:txBody>
                    <a:bodyPr/>
                    <a:lstStyle/>
                    <a:p>
                      <a:r>
                        <a:rPr lang="en-GB" dirty="0"/>
                        <a:t>Tides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Solar:Thermal</a:t>
                      </a:r>
                      <a:r>
                        <a:rPr lang="en-GB" sz="1200" dirty="0"/>
                        <a:t> heating (H2O in troposphere, O3 in stratosphere, O2 and N2 in thermosphere)</a:t>
                      </a:r>
                    </a:p>
                    <a:p>
                      <a:r>
                        <a:rPr lang="en-GB" sz="1200" dirty="0"/>
                        <a:t>Lunar: gravitational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6,8,12,24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Stratosphere / mesosphere / lower thermosphere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6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9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75" y="535500"/>
            <a:ext cx="5222081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B902D-C939-454E-8897-64ABAF7E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1" y="1548000"/>
            <a:ext cx="3480756" cy="3060000"/>
          </a:xfrm>
        </p:spPr>
        <p:txBody>
          <a:bodyPr/>
          <a:lstStyle/>
          <a:p>
            <a:r>
              <a:rPr lang="en-GB" dirty="0"/>
              <a:t>Upward propagating waves break and dissipate, releasing energy and momentum</a:t>
            </a:r>
          </a:p>
          <a:p>
            <a:r>
              <a:rPr lang="en-GB" dirty="0"/>
              <a:t>This provides a vertical coupling mechanism</a:t>
            </a:r>
          </a:p>
          <a:p>
            <a:r>
              <a:rPr lang="en-GB" dirty="0"/>
              <a:t>Also responsible for structure in middle atmosphere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94E3A-E1C2-42CF-805E-5027063C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Atmospheric waves</a:t>
            </a:r>
          </a:p>
        </p:txBody>
      </p:sp>
    </p:spTree>
    <p:extLst>
      <p:ext uri="{BB962C8B-B14F-4D97-AF65-F5344CB8AC3E}">
        <p14:creationId xmlns:p14="http://schemas.microsoft.com/office/powerpoint/2010/main" val="105322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CE0F5-52BE-4F16-81DD-422A44BCD692}"/>
              </a:ext>
            </a:extLst>
          </p:cNvPr>
          <p:cNvSpPr/>
          <p:nvPr/>
        </p:nvSpPr>
        <p:spPr>
          <a:xfrm>
            <a:off x="1435598" y="1654233"/>
            <a:ext cx="141316" cy="15378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BBDD5F-B85D-45F6-AD98-8DC2F847B86B}"/>
                  </a:ext>
                </a:extLst>
              </p:cNvPr>
              <p:cNvSpPr txBox="1"/>
              <p:nvPr/>
            </p:nvSpPr>
            <p:spPr>
              <a:xfrm>
                <a:off x="3049871" y="3469177"/>
                <a:ext cx="27917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BBDD5F-B85D-45F6-AD98-8DC2F847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871" y="3469177"/>
                <a:ext cx="279179" cy="184666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B150516-EBF7-45D1-ADC2-1B5A8DCE4FBC}"/>
              </a:ext>
            </a:extLst>
          </p:cNvPr>
          <p:cNvSpPr/>
          <p:nvPr/>
        </p:nvSpPr>
        <p:spPr>
          <a:xfrm>
            <a:off x="3077709" y="2272724"/>
            <a:ext cx="857110" cy="1661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D50EB63-3613-4F14-BFAE-420FEBD628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48466" y="908883"/>
                <a:ext cx="3266934" cy="375122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Gravity wave grows as density decreases</a:t>
                </a:r>
              </a:p>
              <a:p>
                <a:pPr marL="0" indent="0">
                  <a:buNone/>
                </a:pPr>
                <a:r>
                  <a:rPr lang="en-GB" dirty="0"/>
                  <a:t>Saturation reached when wave statically unstable, which also means </a:t>
                </a:r>
                <a:r>
                  <a:rPr lang="en-GB" dirty="0" err="1"/>
                  <a:t>u’+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GB" dirty="0"/>
                  <a:t> &gt; c (phase speed) at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Above 𝑧</a:t>
                </a:r>
                <a:r>
                  <a:rPr lang="en-GB" baseline="-25000" dirty="0"/>
                  <a:t>𝑠 </a:t>
                </a:r>
                <a:r>
                  <a:rPr lang="en-GB" dirty="0"/>
                  <a:t> u’ -&gt; 0 and GW deposits momentum against mean flow  until critical 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, where</a:t>
                </a:r>
                <a:r>
                  <a:rPr lang="en-GB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dirty="0"/>
                  <a:t> is reached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Also: waves absorbed at critical line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so spectrum of eastward + westward waves travelling through westward wind shall be filtered so that only (largely) eastward waves remain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D50EB63-3613-4F14-BFAE-420FEBD62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8466" y="908883"/>
                <a:ext cx="3266934" cy="3751229"/>
              </a:xfrm>
              <a:blipFill>
                <a:blip r:embed="rId7"/>
                <a:stretch>
                  <a:fillRect l="-1119" t="-2276" r="-2239" b="-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3B0434E-A53D-44BE-B152-B070EE04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98" y="82626"/>
            <a:ext cx="6817278" cy="722045"/>
          </a:xfrm>
        </p:spPr>
        <p:txBody>
          <a:bodyPr/>
          <a:lstStyle/>
          <a:p>
            <a:r>
              <a:rPr lang="en-GB" dirty="0"/>
              <a:t>Gravity wave momentum deposition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F97EE9-ABDB-44DB-817A-95FC4B535AEC}"/>
              </a:ext>
            </a:extLst>
          </p:cNvPr>
          <p:cNvSpPr/>
          <p:nvPr/>
        </p:nvSpPr>
        <p:spPr>
          <a:xfrm>
            <a:off x="4921250" y="2342701"/>
            <a:ext cx="141316" cy="22904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A873AA-60BF-418A-8065-BE47ED9E6E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363" t="25801" r="21399" b="24621"/>
          <a:stretch/>
        </p:blipFill>
        <p:spPr>
          <a:xfrm>
            <a:off x="615017" y="699197"/>
            <a:ext cx="4544988" cy="4335076"/>
          </a:xfrm>
          <a:prstGeom prst="rect">
            <a:avLst/>
          </a:prstGeom>
        </p:spPr>
      </p:pic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0771B1FA-26A0-4008-A871-B6B6A9787BA7}"/>
              </a:ext>
            </a:extLst>
          </p:cNvPr>
          <p:cNvSpPr txBox="1">
            <a:spLocks/>
          </p:cNvSpPr>
          <p:nvPr/>
        </p:nvSpPr>
        <p:spPr>
          <a:xfrm>
            <a:off x="3401147" y="4660113"/>
            <a:ext cx="1758858" cy="4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Fritts (1984)</a:t>
            </a:r>
          </a:p>
        </p:txBody>
      </p:sp>
    </p:spTree>
    <p:extLst>
      <p:ext uri="{BB962C8B-B14F-4D97-AF65-F5344CB8AC3E}">
        <p14:creationId xmlns:p14="http://schemas.microsoft.com/office/powerpoint/2010/main" val="288816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Met_Office_PowerPoint_Template.potx  -  Read-Only" id="{FB8689C5-7958-4EEB-87A0-B10E06292057}" vid="{035AAEFD-AE0C-4740-851C-D85588604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0C8061FA8DE4780B00EDCDF9D6C04" ma:contentTypeVersion="17" ma:contentTypeDescription="Create a new document." ma:contentTypeScope="" ma:versionID="5adb8e541bf3b989abac68e2328fd931">
  <xsd:schema xmlns:xsd="http://www.w3.org/2001/XMLSchema" xmlns:xs="http://www.w3.org/2001/XMLSchema" xmlns:p="http://schemas.microsoft.com/office/2006/metadata/properties" xmlns:ns1="http://schemas.microsoft.com/sharepoint/v3" xmlns:ns2="a7da87d5-63cb-488f-a04c-8de0712b05d0" xmlns:ns3="c32fccad-3964-46f2-872c-9a548d8d4eb4" xmlns:ns4="95a6d21c-7db0-4b7e-981f-b4f22b02b9d8" targetNamespace="http://schemas.microsoft.com/office/2006/metadata/properties" ma:root="true" ma:fieldsID="a1fdb865d53e6ab8885cd27c3b56ee97" ns1:_="" ns2:_="" ns3:_="" ns4:_="">
    <xsd:import namespace="http://schemas.microsoft.com/sharepoint/v3"/>
    <xsd:import namespace="a7da87d5-63cb-488f-a04c-8de0712b05d0"/>
    <xsd:import namespace="c32fccad-3964-46f2-872c-9a548d8d4eb4"/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a87d5-63cb-488f-a04c-8de0712b05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2fccad-3964-46f2-872c-9a548d8d4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1bb55a9-a1b5-4196-b12d-1833970ed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01ee80af-243b-4110-9bca-7a4c86c006c4}" ma:internalName="TaxCatchAll" ma:showField="CatchAllData" ma:web="a7da87d5-63cb-488f-a04c-8de0712b05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5a6d21c-7db0-4b7e-981f-b4f22b02b9d8" xsi:nil="true"/>
    <lcf76f155ced4ddcb4097134ff3c332f xmlns="c32fccad-3964-46f2-872c-9a548d8d4eb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68119-664B-4D20-ADEC-5A991303A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da87d5-63cb-488f-a04c-8de0712b05d0"/>
    <ds:schemaRef ds:uri="c32fccad-3964-46f2-872c-9a548d8d4eb4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BD1F6-91C3-4A38-8FFC-56DD4FC2B3B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32fccad-3964-46f2-872c-9a548d8d4eb4"/>
    <ds:schemaRef ds:uri="http://schemas.microsoft.com/sharepoint/v3"/>
    <ds:schemaRef ds:uri="http://purl.org/dc/terms/"/>
    <ds:schemaRef ds:uri="http://schemas.openxmlformats.org/package/2006/metadata/core-properties"/>
    <ds:schemaRef ds:uri="a7da87d5-63cb-488f-a04c-8de0712b05d0"/>
    <ds:schemaRef ds:uri="http://www.w3.org/XML/1998/namespace"/>
    <ds:schemaRef ds:uri="http://purl.org/dc/dcmitype/"/>
    <ds:schemaRef ds:uri="95a6d21c-7db0-4b7e-981f-b4f22b02b9d8"/>
  </ds:schemaRefs>
</ds:datastoreItem>
</file>

<file path=customXml/itemProps3.xml><?xml version="1.0" encoding="utf-8"?>
<ds:datastoreItem xmlns:ds="http://schemas.openxmlformats.org/officeDocument/2006/customXml" ds:itemID="{11D14F28-3C38-4EE6-AB97-AE5EFBFAD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</TotalTime>
  <Words>802</Words>
  <Application>Microsoft Macintosh PowerPoint</Application>
  <PresentationFormat>On-screen Show (16:9)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</vt:lpstr>
      <vt:lpstr>Office Theme</vt:lpstr>
      <vt:lpstr>Part 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Atmospheric waves</vt:lpstr>
      <vt:lpstr>Gravity wave momentum deposition</vt:lpstr>
      <vt:lpstr>Gravity waves: so what? Closure…</vt:lpstr>
      <vt:lpstr>Secondary gravity waves</vt:lpstr>
      <vt:lpstr>PowerPoint Presentation</vt:lpstr>
      <vt:lpstr>PowerPoint Presentation</vt:lpstr>
      <vt:lpstr>PowerPoint Presentation</vt:lpstr>
      <vt:lpstr>PowerPoint Presentation</vt:lpstr>
      <vt:lpstr>Part 2: Dynamics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Henley, Edmund</dc:creator>
  <cp:lastModifiedBy>Thomas Neukirch</cp:lastModifiedBy>
  <cp:revision>69</cp:revision>
  <dcterms:created xsi:type="dcterms:W3CDTF">2021-08-25T15:59:35Z</dcterms:created>
  <dcterms:modified xsi:type="dcterms:W3CDTF">2023-09-12T15:43:21Z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0x010100E410C8061FA8DE4780B00EDCDF9D6C04</vt:lpwstr>
  </property>
  <property fmtid="{D5CDD505-2E9C-101B-9397-08002B2CF9AE}" pid="3" name="Order">
    <vt:r8>4814700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